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75" r:id="rId2"/>
    <p:sldId id="279" r:id="rId3"/>
    <p:sldId id="278" r:id="rId4"/>
    <p:sldId id="282" r:id="rId5"/>
    <p:sldId id="280" r:id="rId6"/>
    <p:sldId id="281" r:id="rId7"/>
    <p:sldId id="287" r:id="rId8"/>
    <p:sldId id="311" r:id="rId9"/>
    <p:sldId id="284" r:id="rId10"/>
    <p:sldId id="319" r:id="rId11"/>
    <p:sldId id="289" r:id="rId12"/>
    <p:sldId id="290" r:id="rId13"/>
    <p:sldId id="299" r:id="rId14"/>
    <p:sldId id="291" r:id="rId15"/>
    <p:sldId id="262" r:id="rId16"/>
    <p:sldId id="300" r:id="rId17"/>
    <p:sldId id="283" r:id="rId18"/>
    <p:sldId id="276" r:id="rId19"/>
    <p:sldId id="301" r:id="rId20"/>
    <p:sldId id="302" r:id="rId21"/>
    <p:sldId id="310" r:id="rId22"/>
    <p:sldId id="256" r:id="rId23"/>
    <p:sldId id="293" r:id="rId24"/>
    <p:sldId id="303" r:id="rId25"/>
    <p:sldId id="264" r:id="rId26"/>
    <p:sldId id="304" r:id="rId27"/>
    <p:sldId id="258" r:id="rId28"/>
    <p:sldId id="305" r:id="rId29"/>
    <p:sldId id="259" r:id="rId30"/>
    <p:sldId id="261" r:id="rId31"/>
    <p:sldId id="263" r:id="rId32"/>
    <p:sldId id="270" r:id="rId33"/>
    <p:sldId id="268" r:id="rId34"/>
    <p:sldId id="269" r:id="rId35"/>
    <p:sldId id="306" r:id="rId36"/>
    <p:sldId id="320" r:id="rId37"/>
    <p:sldId id="325" r:id="rId38"/>
    <p:sldId id="326" r:id="rId39"/>
    <p:sldId id="327" r:id="rId40"/>
    <p:sldId id="331" r:id="rId41"/>
    <p:sldId id="307" r:id="rId42"/>
    <p:sldId id="322" r:id="rId43"/>
    <p:sldId id="328" r:id="rId44"/>
    <p:sldId id="321" r:id="rId45"/>
    <p:sldId id="271" r:id="rId46"/>
    <p:sldId id="260" r:id="rId47"/>
    <p:sldId id="272" r:id="rId48"/>
    <p:sldId id="323" r:id="rId49"/>
    <p:sldId id="324" r:id="rId50"/>
    <p:sldId id="298" r:id="rId51"/>
    <p:sldId id="329" r:id="rId52"/>
    <p:sldId id="330" r:id="rId53"/>
    <p:sldId id="297" r:id="rId54"/>
    <p:sldId id="333" r:id="rId55"/>
    <p:sldId id="332" r:id="rId56"/>
    <p:sldId id="334" r:id="rId57"/>
    <p:sldId id="295" r:id="rId58"/>
    <p:sldId id="294" r:id="rId59"/>
    <p:sldId id="274" r:id="rId60"/>
    <p:sldId id="31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38" autoAdjust="0"/>
  </p:normalViewPr>
  <p:slideViewPr>
    <p:cSldViewPr>
      <p:cViewPr varScale="1">
        <p:scale>
          <a:sx n="98" d="100"/>
          <a:sy n="98" d="100"/>
        </p:scale>
        <p:origin x="-8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2F6069-4300-4889-A8A3-8D5FC4093025}" type="datetimeFigureOut">
              <a:rPr lang="en-US" smtClean="0"/>
              <a:pPr/>
              <a:t>9/28/2013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7C4B25-52BA-4522-A78D-29F9C9E7A1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7C4B25-52BA-4522-A78D-29F9C9E7A1BF}"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1046350" y="4352637"/>
            <a:ext cx="4770904" cy="867866"/>
          </a:xfrm>
          <a:prstGeom prst="rect">
            <a:avLst/>
          </a:prstGeom>
          <a:noFill/>
          <a:ln>
            <a:miter lim="800000"/>
            <a:headEnd/>
            <a:tailEnd/>
          </a:ln>
        </p:spPr>
        <p:txBody>
          <a:bodyPr lIns="0" tIns="0" rIns="0" bIns="0">
            <a:spAutoFit/>
          </a:bodyPr>
          <a:lstStyle/>
          <a:p>
            <a:pPr marL="76930" indent="-76930">
              <a:lnSpc>
                <a:spcPct val="94000"/>
              </a:lnSpc>
              <a:spcBef>
                <a:spcPts val="404"/>
              </a:spcBef>
              <a:buSzPct val="45000"/>
              <a:tabLst>
                <a:tab pos="649628" algn="l"/>
                <a:tab pos="1299256" algn="l"/>
                <a:tab pos="1948884" algn="l"/>
                <a:tab pos="2598511" algn="l"/>
                <a:tab pos="3248139" algn="l"/>
                <a:tab pos="3897767" algn="l"/>
                <a:tab pos="4547395" algn="l"/>
              </a:tabLst>
            </a:pPr>
            <a:r>
              <a:rPr lang="en-GB" dirty="0">
                <a:latin typeface="Arial" charset="0"/>
                <a:ea typeface="HG Mincho Light J" charset="0"/>
                <a:cs typeface="HG Mincho Light J" charset="0"/>
              </a:rPr>
              <a:t>The human RP processed pseudogene population. Twenty-four human chromosomes are shown vertically from left </a:t>
            </a:r>
            <a:r>
              <a:rPr lang="en-GB" dirty="0" smtClean="0">
                <a:latin typeface="Arial" charset="0"/>
                <a:ea typeface="HG Mincho Light J" charset="0"/>
                <a:cs typeface="HG Mincho Light J" charset="0"/>
              </a:rPr>
              <a:t>to right. </a:t>
            </a:r>
            <a:r>
              <a:rPr lang="en-GB" dirty="0">
                <a:latin typeface="Arial" charset="0"/>
                <a:ea typeface="HG Mincho Light J" charset="0"/>
                <a:cs typeface="HG Mincho Light J" charset="0"/>
              </a:rPr>
              <a:t>Pseudogenes are represented as short blue horizontal bars; long thick red horizontal bars delimit centromere region. Red dots represent chromosome ends.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9/28/2013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9/28/2013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9/28/2013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9/28/2013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9/28/2013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9/28/2013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E3BE75-65B3-4B32-B9A4-5D48ACE98394}" type="datetimeFigureOut">
              <a:rPr lang="en-US" smtClean="0">
                <a:solidFill>
                  <a:prstClr val="black">
                    <a:tint val="75000"/>
                  </a:prstClr>
                </a:solidFill>
              </a:rPr>
              <a:pPr/>
              <a:t>9/28/2013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3BE75-65B3-4B32-B9A4-5D48ACE98394}" type="datetimeFigureOut">
              <a:rPr lang="en-US" smtClean="0">
                <a:solidFill>
                  <a:prstClr val="black">
                    <a:tint val="75000"/>
                  </a:prstClr>
                </a:solidFill>
              </a:rPr>
              <a:pPr/>
              <a:t>9/28/2013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3BE75-65B3-4B32-B9A4-5D48ACE98394}" type="datetimeFigureOut">
              <a:rPr lang="en-US" smtClean="0">
                <a:solidFill>
                  <a:prstClr val="black">
                    <a:tint val="75000"/>
                  </a:prstClr>
                </a:solidFill>
              </a:rPr>
              <a:pPr/>
              <a:t>9/28/2013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9/28/2013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9/28/2013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7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E75-65B3-4B32-B9A4-5D48ACE98394}" type="datetimeFigureOut">
              <a:rPr lang="en-US" smtClean="0">
                <a:solidFill>
                  <a:prstClr val="black">
                    <a:tint val="75000"/>
                  </a:prstClr>
                </a:solidFill>
              </a:rPr>
              <a:pPr/>
              <a:t>9/28/2013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K:\TALKS%202013\TALKS%20FALL%202013-BOBS\Talk%2002\StoG.wmv"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K:\TALKS%202013\TALKS%20FALL%202013-BOBS\Talk%2002\OAD%20Vid.wmv"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dirty="0" smtClean="0">
                <a:solidFill>
                  <a:srgbClr val="FFC000"/>
                </a:solidFill>
              </a:rPr>
              <a:t>LECTURE TWO</a:t>
            </a:r>
            <a:r>
              <a:rPr lang="en-US" dirty="0" smtClean="0"/>
              <a:t/>
            </a:r>
            <a:br>
              <a:rPr lang="en-US" dirty="0" smtClean="0"/>
            </a:br>
            <a:endParaRPr lang="en-US" dirty="0"/>
          </a:p>
        </p:txBody>
      </p:sp>
      <p:sp>
        <p:nvSpPr>
          <p:cNvPr id="3" name="Content Placeholder 2"/>
          <p:cNvSpPr>
            <a:spLocks noGrp="1"/>
          </p:cNvSpPr>
          <p:nvPr>
            <p:ph idx="1"/>
          </p:nvPr>
        </p:nvSpPr>
        <p:spPr>
          <a:xfrm>
            <a:off x="304800" y="1600200"/>
            <a:ext cx="8382000" cy="5029200"/>
          </a:xfrm>
        </p:spPr>
        <p:txBody>
          <a:bodyPr/>
          <a:lstStyle/>
          <a:p>
            <a:pPr>
              <a:buNone/>
            </a:pPr>
            <a:endParaRPr lang="en-US" sz="3600" b="1" dirty="0" smtClean="0">
              <a:solidFill>
                <a:srgbClr val="FFFF00"/>
              </a:solidFill>
            </a:endParaRPr>
          </a:p>
          <a:p>
            <a:pPr algn="ctr">
              <a:buNone/>
            </a:pPr>
            <a:r>
              <a:rPr lang="en-US" sz="3600" b="1" dirty="0" smtClean="0">
                <a:solidFill>
                  <a:srgbClr val="FFFF00"/>
                </a:solidFill>
              </a:rPr>
              <a:t>INTRODUCTION TO INFORMATION THEORY &amp; THE INFORMATION WAR</a:t>
            </a:r>
          </a:p>
          <a:p>
            <a:pPr>
              <a:buNone/>
            </a:pPr>
            <a:endParaRPr lang="en-US" sz="3600" b="1" dirty="0" smtClean="0">
              <a:solidFill>
                <a:srgbClr val="FFFF00"/>
              </a:solidFill>
            </a:endParaRPr>
          </a:p>
          <a:p>
            <a:pPr>
              <a:buNone/>
            </a:pPr>
            <a:endParaRPr lang="en-US" sz="3600" b="1" dirty="0" smtClean="0">
              <a:solidFill>
                <a:srgbClr val="FFFF00"/>
              </a:solidFill>
            </a:endParaRPr>
          </a:p>
          <a:p>
            <a:pPr algn="ctr">
              <a:buNone/>
            </a:pPr>
            <a:r>
              <a:rPr lang="en-US" sz="2800" dirty="0" smtClean="0">
                <a:solidFill>
                  <a:srgbClr val="FFC000"/>
                </a:solidFill>
              </a:rPr>
              <a:t>ROBERT MELASHENKO MD</a:t>
            </a:r>
          </a:p>
          <a:p>
            <a:pPr algn="ctr">
              <a:buNone/>
            </a:pPr>
            <a:endParaRPr lang="en-US" sz="2800" dirty="0" smtClean="0">
              <a:solidFill>
                <a:srgbClr val="FFFF00"/>
              </a:solidFill>
            </a:endParaRPr>
          </a:p>
          <a:p>
            <a:pPr algn="ctr">
              <a:buNone/>
            </a:pPr>
            <a:r>
              <a:rPr lang="en-US" sz="2000" dirty="0" smtClean="0">
                <a:solidFill>
                  <a:srgbClr val="FFFF00"/>
                </a:solidFill>
              </a:rPr>
              <a:t>COPYRIGHT 2013 ROBERT MELASHENKO</a:t>
            </a:r>
          </a:p>
          <a:p>
            <a:pPr algn="ctr">
              <a:buNone/>
            </a:pPr>
            <a:r>
              <a:rPr lang="en-US" sz="2000" dirty="0" smtClean="0">
                <a:solidFill>
                  <a:srgbClr val="FFFF00"/>
                </a:solidFill>
              </a:rPr>
              <a:t>ALL RIGHTS RESERVED</a:t>
            </a:r>
          </a:p>
          <a:p>
            <a:pPr algn="ctr">
              <a:buNone/>
            </a:pPr>
            <a:endParaRPr lang="en-US" sz="2000" dirty="0" smtClean="0">
              <a:solidFill>
                <a:srgbClr val="FFFF00"/>
              </a:solidFill>
            </a:endParaRPr>
          </a:p>
          <a:p>
            <a:pPr>
              <a:buNone/>
            </a:pPr>
            <a:endParaRPr lang="en-US" sz="3600" dirty="0" smtClean="0">
              <a:solidFill>
                <a:srgbClr val="FFFF00"/>
              </a:solidFill>
            </a:endParaRPr>
          </a:p>
          <a:p>
            <a:pPr>
              <a:buNone/>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676400"/>
          </a:xfrm>
        </p:spPr>
        <p:txBody>
          <a:bodyPr/>
          <a:lstStyle/>
          <a:p>
            <a:r>
              <a:rPr lang="en-US" dirty="0" smtClean="0">
                <a:solidFill>
                  <a:srgbClr val="FFC000"/>
                </a:solidFill>
              </a:rPr>
              <a:t>THE WAR</a:t>
            </a:r>
            <a:endParaRPr lang="en-US" dirty="0">
              <a:solidFill>
                <a:srgbClr val="FFC000"/>
              </a:solidFill>
            </a:endParaRPr>
          </a:p>
        </p:txBody>
      </p:sp>
      <p:sp>
        <p:nvSpPr>
          <p:cNvPr id="3" name="Content Placeholder 2"/>
          <p:cNvSpPr>
            <a:spLocks noGrp="1"/>
          </p:cNvSpPr>
          <p:nvPr>
            <p:ph idx="1"/>
          </p:nvPr>
        </p:nvSpPr>
        <p:spPr>
          <a:xfrm>
            <a:off x="457200" y="3352800"/>
            <a:ext cx="8229600" cy="2773363"/>
          </a:xfrm>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buNone/>
            </a:pPr>
            <a:r>
              <a:rPr lang="en-US" sz="2800" dirty="0" smtClean="0">
                <a:solidFill>
                  <a:srgbClr val="FFFF00"/>
                </a:solidFill>
              </a:rPr>
              <a:t>Why, as by one man sin entered into the world, and death by sin; and so death passed on all men, for that all have sinned:</a:t>
            </a:r>
          </a:p>
          <a:p>
            <a:pPr>
              <a:buNone/>
            </a:pPr>
            <a:r>
              <a:rPr lang="en-US" sz="2800" dirty="0" smtClean="0">
                <a:solidFill>
                  <a:srgbClr val="92D050"/>
                </a:solidFill>
              </a:rPr>
              <a:t>						 (Romans 5:12 AKJV)</a:t>
            </a:r>
          </a:p>
          <a:p>
            <a:pPr>
              <a:buNone/>
            </a:pPr>
            <a:endParaRPr lang="en-US" sz="2800" dirty="0" smtClean="0"/>
          </a:p>
          <a:p>
            <a:pPr>
              <a:buNone/>
            </a:pPr>
            <a:r>
              <a:rPr lang="en-US" sz="2800" dirty="0" smtClean="0">
                <a:solidFill>
                  <a:srgbClr val="FFFF00"/>
                </a:solidFill>
              </a:rPr>
              <a:t>Nevertheless death reigned from Adam to Moses, even over them that had not sinned after the similitude of Adam's transgression, who is the figure of him that was to come. </a:t>
            </a:r>
          </a:p>
          <a:p>
            <a:pPr>
              <a:buNone/>
            </a:pPr>
            <a:r>
              <a:rPr lang="en-US" sz="2800" dirty="0" smtClean="0">
                <a:solidFill>
                  <a:srgbClr val="92D050"/>
                </a:solidFill>
              </a:rPr>
              <a:t>						(Romans 5:14 AKJV)</a:t>
            </a:r>
          </a:p>
          <a:p>
            <a:pPr>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304800" y="381000"/>
            <a:ext cx="8610600" cy="1463675"/>
          </a:xfrm>
        </p:spPr>
        <p:txBody>
          <a:bodyPr>
            <a:normAutofit lnSpcReduction="10000"/>
          </a:bodyPr>
          <a:lstStyle/>
          <a:p>
            <a:pPr>
              <a:buNone/>
            </a:pPr>
            <a:r>
              <a:rPr lang="en-US" altLang="ko-KR" dirty="0">
                <a:solidFill>
                  <a:srgbClr val="FFC000"/>
                </a:solidFill>
                <a:ea typeface="굴림" charset="-127"/>
              </a:rPr>
              <a:t>Barbara McClintock discovered that segments of DNA called transposons can move about within a cell’s genome</a:t>
            </a:r>
          </a:p>
        </p:txBody>
      </p:sp>
      <p:sp>
        <p:nvSpPr>
          <p:cNvPr id="103427" name="Text Box 3"/>
          <p:cNvSpPr txBox="1">
            <a:spLocks noChangeArrowheads="1"/>
          </p:cNvSpPr>
          <p:nvPr/>
        </p:nvSpPr>
        <p:spPr bwMode="auto">
          <a:xfrm>
            <a:off x="7467600" y="6202363"/>
            <a:ext cx="1447800" cy="274637"/>
          </a:xfrm>
          <a:prstGeom prst="rect">
            <a:avLst/>
          </a:prstGeom>
          <a:noFill/>
          <a:ln w="9525">
            <a:noFill/>
            <a:miter lim="800000"/>
            <a:headEnd/>
            <a:tailEnd/>
          </a:ln>
          <a:effectLst/>
        </p:spPr>
        <p:txBody>
          <a:bodyPr>
            <a:spAutoFit/>
          </a:bodyPr>
          <a:lstStyle/>
          <a:p>
            <a:r>
              <a:rPr lang="en-US" altLang="ko-KR" sz="1200" dirty="0">
                <a:ea typeface="굴림" charset="-127"/>
              </a:rPr>
              <a:t>Figure 12.13B, C</a:t>
            </a:r>
          </a:p>
        </p:txBody>
      </p:sp>
      <p:pic>
        <p:nvPicPr>
          <p:cNvPr id="103428" name="Picture 4" descr="12-13B-BarbaraMcClintock.jpg                                   00000029BiologyConcepts4eCIPL_8-15     B9599A75:"/>
          <p:cNvPicPr>
            <a:picLocks noChangeAspect="1" noChangeArrowheads="1"/>
          </p:cNvPicPr>
          <p:nvPr/>
        </p:nvPicPr>
        <p:blipFill>
          <a:blip r:embed="rId2" cstate="print"/>
          <a:srcRect/>
          <a:stretch>
            <a:fillRect/>
          </a:stretch>
        </p:blipFill>
        <p:spPr bwMode="auto">
          <a:xfrm>
            <a:off x="381000" y="2879725"/>
            <a:ext cx="3590925" cy="3216275"/>
          </a:xfrm>
          <a:prstGeom prst="rect">
            <a:avLst/>
          </a:prstGeom>
          <a:noFill/>
        </p:spPr>
      </p:pic>
      <p:pic>
        <p:nvPicPr>
          <p:cNvPr id="103429" name="Picture 5" descr="12-13C-CornKernels.jpg                                         00000029BiologyConcepts4eCIPL_8-15     B9599A75:"/>
          <p:cNvPicPr>
            <a:picLocks noChangeAspect="1" noChangeArrowheads="1"/>
          </p:cNvPicPr>
          <p:nvPr/>
        </p:nvPicPr>
        <p:blipFill>
          <a:blip r:embed="rId3" cstate="print"/>
          <a:srcRect/>
          <a:stretch>
            <a:fillRect/>
          </a:stretch>
        </p:blipFill>
        <p:spPr bwMode="auto">
          <a:xfrm>
            <a:off x="4724400" y="2879725"/>
            <a:ext cx="4137025" cy="31638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1"/>
            <a:ext cx="7772400" cy="2438400"/>
          </a:xfrm>
        </p:spPr>
        <p:txBody>
          <a:bodyPr>
            <a:normAutofit fontScale="90000"/>
          </a:bodyPr>
          <a:lstStyle/>
          <a:p>
            <a:pPr algn="l"/>
            <a:r>
              <a:rPr lang="en-US" sz="3600" dirty="0" smtClean="0">
                <a:solidFill>
                  <a:srgbClr val="FFC000"/>
                </a:solidFill>
              </a:rPr>
              <a:t>Originally this DNA was called “Junk DNA”, or “Silent DNA”.  Today there a number of names for this DNA, in this lecture we will use:</a:t>
            </a:r>
            <a:r>
              <a:rPr lang="en-US" sz="3600" dirty="0" smtClean="0"/>
              <a:t/>
            </a:r>
            <a:br>
              <a:rPr lang="en-US" sz="3600" dirty="0" smtClean="0"/>
            </a:br>
            <a:endParaRPr lang="en-US" sz="3600" dirty="0"/>
          </a:p>
        </p:txBody>
      </p:sp>
      <p:sp>
        <p:nvSpPr>
          <p:cNvPr id="5" name="Subtitle 4"/>
          <p:cNvSpPr>
            <a:spLocks noGrp="1"/>
          </p:cNvSpPr>
          <p:nvPr>
            <p:ph type="subTitle" idx="1"/>
          </p:nvPr>
        </p:nvSpPr>
        <p:spPr>
          <a:xfrm>
            <a:off x="533400" y="3886200"/>
            <a:ext cx="8001000" cy="1752600"/>
          </a:xfrm>
        </p:spPr>
        <p:txBody>
          <a:bodyPr/>
          <a:lstStyle/>
          <a:p>
            <a:r>
              <a:rPr lang="en-US" dirty="0" smtClean="0">
                <a:solidFill>
                  <a:srgbClr val="FFFF00"/>
                </a:solidFill>
              </a:rPr>
              <a:t>TRANSPOSABLE ELEMENTS (TE’s)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82562"/>
          </a:xfrm>
        </p:spPr>
        <p:txBody>
          <a:bodyPr>
            <a:normAutofit fontScale="90000"/>
          </a:bodyPr>
          <a:lstStyle/>
          <a:p>
            <a:endParaRPr lang="en-US" dirty="0"/>
          </a:p>
        </p:txBody>
      </p:sp>
      <p:pic>
        <p:nvPicPr>
          <p:cNvPr id="4" name="Content Placeholder 3" descr="Genomes were forged by massive bombardments with retroelements and retrosequences0001.jpg"/>
          <p:cNvPicPr>
            <a:picLocks noGrp="1" noChangeAspect="1"/>
          </p:cNvPicPr>
          <p:nvPr>
            <p:ph idx="1"/>
          </p:nvPr>
        </p:nvPicPr>
        <p:blipFill>
          <a:blip r:embed="rId2" cstate="print"/>
          <a:stretch>
            <a:fillRect/>
          </a:stretch>
        </p:blipFill>
        <p:spPr>
          <a:xfrm>
            <a:off x="685800" y="228600"/>
            <a:ext cx="7924800" cy="6172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34" descr="PPT134.png"/>
          <p:cNvPicPr>
            <a:picLocks noGrp="1" noChangeAspect="1"/>
          </p:cNvPicPr>
          <p:nvPr>
            <p:ph idx="1"/>
          </p:nvPr>
        </p:nvPicPr>
        <p:blipFill>
          <a:blip r:embed="rId2" cstate="print"/>
          <a:stretch>
            <a:fillRect/>
          </a:stretch>
        </p:blipFill>
        <p:spPr>
          <a:xfrm>
            <a:off x="304800" y="685800"/>
            <a:ext cx="8501448" cy="4876800"/>
          </a:xfrm>
        </p:spPr>
      </p:pic>
      <p:sp>
        <p:nvSpPr>
          <p:cNvPr id="5" name="TextBox 4"/>
          <p:cNvSpPr txBox="1"/>
          <p:nvPr/>
        </p:nvSpPr>
        <p:spPr>
          <a:xfrm>
            <a:off x="457200" y="5791200"/>
            <a:ext cx="8382000" cy="369332"/>
          </a:xfrm>
          <a:prstGeom prst="rect">
            <a:avLst/>
          </a:prstGeom>
          <a:noFill/>
        </p:spPr>
        <p:txBody>
          <a:bodyPr wrap="square" rtlCol="0">
            <a:spAutoFit/>
          </a:bodyPr>
          <a:lstStyle/>
          <a:p>
            <a:pPr algn="ctr"/>
            <a:r>
              <a:rPr lang="en-US" dirty="0" err="1" smtClean="0">
                <a:solidFill>
                  <a:srgbClr val="FFFF00"/>
                </a:solidFill>
              </a:rPr>
              <a:t>PLoS</a:t>
            </a:r>
            <a:r>
              <a:rPr lang="en-US" dirty="0" smtClean="0">
                <a:solidFill>
                  <a:srgbClr val="FFFF00"/>
                </a:solidFill>
              </a:rPr>
              <a:t> Genetics | 1 December 2011 | Volume 7 | Issue 12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685800" y="5715000"/>
            <a:ext cx="7747000" cy="400110"/>
          </a:xfrm>
          <a:prstGeom prst="rect">
            <a:avLst/>
          </a:prstGeom>
          <a:noFill/>
          <a:ln w="9525">
            <a:noFill/>
            <a:miter lim="800000"/>
            <a:headEnd/>
            <a:tailEnd/>
          </a:ln>
          <a:effectLst/>
        </p:spPr>
        <p:txBody>
          <a:bodyPr wrap="square">
            <a:spAutoFit/>
          </a:bodyPr>
          <a:lstStyle/>
          <a:p>
            <a:pPr algn="ctr" eaLnBrk="1" hangingPunct="1"/>
            <a:r>
              <a:rPr lang="en-US" sz="1000" dirty="0">
                <a:solidFill>
                  <a:srgbClr val="FFFF00"/>
                </a:solidFill>
              </a:rPr>
              <a:t>Figure 1   Types of Transposable Elements in Mammals  Mariner-like DNA </a:t>
            </a:r>
            <a:r>
              <a:rPr lang="en-US" sz="1000" dirty="0" err="1">
                <a:solidFill>
                  <a:srgbClr val="FFFF00"/>
                </a:solidFill>
              </a:rPr>
              <a:t>transposons</a:t>
            </a:r>
            <a:r>
              <a:rPr lang="en-US" sz="1000" dirty="0">
                <a:solidFill>
                  <a:srgbClr val="FFFF00"/>
                </a:solidFill>
              </a:rPr>
              <a:t> are inactive relics in mammalian genomes. </a:t>
            </a:r>
            <a:r>
              <a:rPr lang="en-US" sz="1000" dirty="0" err="1">
                <a:solidFill>
                  <a:srgbClr val="FFFF00"/>
                </a:solidFill>
              </a:rPr>
              <a:t>Retrotransposons</a:t>
            </a:r>
            <a:r>
              <a:rPr lang="en-US" sz="1000" dirty="0">
                <a:solidFill>
                  <a:srgbClr val="FFFF00"/>
                </a:solidFill>
              </a:rPr>
              <a:t> that contain many, but not all, of the activities necessary for their mobility are called autonomous. </a:t>
            </a:r>
          </a:p>
        </p:txBody>
      </p:sp>
      <p:sp>
        <p:nvSpPr>
          <p:cNvPr id="4100" name="Text Box 4"/>
          <p:cNvSpPr txBox="1">
            <a:spLocks noChangeArrowheads="1"/>
          </p:cNvSpPr>
          <p:nvPr/>
        </p:nvSpPr>
        <p:spPr bwMode="auto">
          <a:xfrm>
            <a:off x="762000" y="609600"/>
            <a:ext cx="7620000" cy="254000"/>
          </a:xfrm>
          <a:prstGeom prst="rect">
            <a:avLst/>
          </a:prstGeom>
          <a:noFill/>
          <a:ln w="9525">
            <a:noFill/>
            <a:miter lim="800000"/>
            <a:headEnd/>
            <a:tailEnd/>
          </a:ln>
          <a:effectLst/>
        </p:spPr>
        <p:txBody>
          <a:bodyPr>
            <a:spAutoFit/>
          </a:bodyPr>
          <a:lstStyle/>
          <a:p>
            <a:pPr algn="ctr" eaLnBrk="1" hangingPunct="1"/>
            <a:r>
              <a:rPr lang="en-US" sz="1000" dirty="0">
                <a:solidFill>
                  <a:srgbClr val="FFFF00"/>
                </a:solidFill>
              </a:rPr>
              <a:t>John L.  </a:t>
            </a:r>
            <a:r>
              <a:rPr lang="en-US" sz="1000" dirty="0" err="1">
                <a:solidFill>
                  <a:srgbClr val="FFFF00"/>
                </a:solidFill>
              </a:rPr>
              <a:t>Goodier</a:t>
            </a:r>
            <a:r>
              <a:rPr lang="en-US" sz="1000" dirty="0">
                <a:solidFill>
                  <a:srgbClr val="FFFF00"/>
                </a:solidFill>
              </a:rPr>
              <a:t> , Haig H.  </a:t>
            </a:r>
            <a:r>
              <a:rPr lang="en-US" sz="1000" dirty="0" err="1">
                <a:solidFill>
                  <a:srgbClr val="FFFF00"/>
                </a:solidFill>
              </a:rPr>
              <a:t>Kazazian</a:t>
            </a:r>
            <a:r>
              <a:rPr lang="en-US" sz="1000" dirty="0">
                <a:solidFill>
                  <a:srgbClr val="FFFF00"/>
                </a:solidFill>
              </a:rPr>
              <a:t> Jr.</a:t>
            </a:r>
          </a:p>
        </p:txBody>
      </p:sp>
      <p:sp>
        <p:nvSpPr>
          <p:cNvPr id="4101" name="Text Box 5"/>
          <p:cNvSpPr txBox="1">
            <a:spLocks noChangeArrowheads="1"/>
          </p:cNvSpPr>
          <p:nvPr/>
        </p:nvSpPr>
        <p:spPr bwMode="auto">
          <a:xfrm>
            <a:off x="990600" y="228600"/>
            <a:ext cx="7620000" cy="307777"/>
          </a:xfrm>
          <a:prstGeom prst="rect">
            <a:avLst/>
          </a:prstGeom>
          <a:noFill/>
          <a:ln w="9525">
            <a:noFill/>
            <a:miter lim="800000"/>
            <a:headEnd/>
            <a:tailEnd/>
          </a:ln>
          <a:effectLst/>
        </p:spPr>
        <p:txBody>
          <a:bodyPr wrap="square">
            <a:spAutoFit/>
          </a:bodyPr>
          <a:lstStyle/>
          <a:p>
            <a:pPr algn="ctr" eaLnBrk="1" hangingPunct="1"/>
            <a:r>
              <a:rPr lang="en-US" sz="1400" b="1" dirty="0" err="1">
                <a:solidFill>
                  <a:srgbClr val="FFC000"/>
                </a:solidFill>
              </a:rPr>
              <a:t>Retrotransposons</a:t>
            </a:r>
            <a:r>
              <a:rPr lang="en-US" sz="1400" b="1" dirty="0">
                <a:solidFill>
                  <a:srgbClr val="FFC000"/>
                </a:solidFill>
              </a:rPr>
              <a:t> Revisited: The Restraint and Rehabilitation of Parasites</a:t>
            </a:r>
          </a:p>
        </p:txBody>
      </p:sp>
      <p:sp>
        <p:nvSpPr>
          <p:cNvPr id="4102" name="Text Box 6"/>
          <p:cNvSpPr txBox="1">
            <a:spLocks noChangeArrowheads="1"/>
          </p:cNvSpPr>
          <p:nvPr/>
        </p:nvSpPr>
        <p:spPr bwMode="auto">
          <a:xfrm>
            <a:off x="609600" y="6172200"/>
            <a:ext cx="7620000" cy="254000"/>
          </a:xfrm>
          <a:prstGeom prst="rect">
            <a:avLst/>
          </a:prstGeom>
          <a:noFill/>
          <a:ln w="9525">
            <a:noFill/>
            <a:miter lim="800000"/>
            <a:headEnd/>
            <a:tailEnd/>
          </a:ln>
          <a:effectLst/>
        </p:spPr>
        <p:txBody>
          <a:bodyPr>
            <a:spAutoFit/>
          </a:bodyPr>
          <a:lstStyle/>
          <a:p>
            <a:pPr algn="ctr" eaLnBrk="1" hangingPunct="1"/>
            <a:r>
              <a:rPr lang="en-US" sz="1000" dirty="0">
                <a:solidFill>
                  <a:srgbClr val="FFFF00"/>
                </a:solidFill>
              </a:rPr>
              <a:t>Cell Volume 135, Issue 1 2008 23 - 35</a:t>
            </a:r>
          </a:p>
        </p:txBody>
      </p:sp>
      <p:pic>
        <p:nvPicPr>
          <p:cNvPr id="9" name="Snagit_PPT54" descr="PPT54.png"/>
          <p:cNvPicPr>
            <a:picLocks noChangeAspect="1"/>
          </p:cNvPicPr>
          <p:nvPr/>
        </p:nvPicPr>
        <p:blipFill>
          <a:blip r:embed="rId3" cstate="print"/>
          <a:stretch>
            <a:fillRect/>
          </a:stretch>
        </p:blipFill>
        <p:spPr>
          <a:xfrm>
            <a:off x="2743200" y="914400"/>
            <a:ext cx="3886200" cy="476753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56" descr="PPT56.png"/>
          <p:cNvPicPr>
            <a:picLocks noGrp="1" noChangeAspect="1"/>
          </p:cNvPicPr>
          <p:nvPr>
            <p:ph idx="1"/>
          </p:nvPr>
        </p:nvPicPr>
        <p:blipFill>
          <a:blip r:embed="rId2" cstate="print"/>
          <a:stretch>
            <a:fillRect/>
          </a:stretch>
        </p:blipFill>
        <p:spPr>
          <a:xfrm>
            <a:off x="381000" y="990600"/>
            <a:ext cx="8463280" cy="1600200"/>
          </a:xfrm>
        </p:spPr>
      </p:pic>
      <p:pic>
        <p:nvPicPr>
          <p:cNvPr id="5" name="Snagit_PPT58" descr="PPT58.png"/>
          <p:cNvPicPr>
            <a:picLocks noChangeAspect="1"/>
          </p:cNvPicPr>
          <p:nvPr/>
        </p:nvPicPr>
        <p:blipFill>
          <a:blip r:embed="rId3" cstate="print"/>
          <a:stretch>
            <a:fillRect/>
          </a:stretch>
        </p:blipFill>
        <p:spPr>
          <a:xfrm>
            <a:off x="1828800" y="2971800"/>
            <a:ext cx="5503022" cy="1927929"/>
          </a:xfrm>
          <a:prstGeom prst="rect">
            <a:avLst/>
          </a:prstGeom>
        </p:spPr>
      </p:pic>
      <p:sp>
        <p:nvSpPr>
          <p:cNvPr id="6" name="TextBox 5"/>
          <p:cNvSpPr txBox="1"/>
          <p:nvPr/>
        </p:nvSpPr>
        <p:spPr>
          <a:xfrm>
            <a:off x="1905000" y="5715000"/>
            <a:ext cx="5486400" cy="369332"/>
          </a:xfrm>
          <a:prstGeom prst="rect">
            <a:avLst/>
          </a:prstGeom>
          <a:noFill/>
        </p:spPr>
        <p:txBody>
          <a:bodyPr wrap="square" rtlCol="0">
            <a:spAutoFit/>
          </a:bodyPr>
          <a:lstStyle/>
          <a:p>
            <a:pPr algn="ctr"/>
            <a:r>
              <a:rPr lang="en-US" dirty="0" smtClean="0">
                <a:solidFill>
                  <a:srgbClr val="FFFF00"/>
                </a:solidFill>
              </a:rPr>
              <a:t>PNAS  </a:t>
            </a:r>
            <a:r>
              <a:rPr lang="en-US" b="1" dirty="0" smtClean="0">
                <a:solidFill>
                  <a:srgbClr val="FFFF00"/>
                </a:solidFill>
              </a:rPr>
              <a:t>June 20, 2006  vol. 103  no. 25  9591</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5A" descr="PPT5A.png"/>
          <p:cNvPicPr>
            <a:picLocks noGrp="1" noChangeAspect="1"/>
          </p:cNvPicPr>
          <p:nvPr>
            <p:ph idx="1"/>
          </p:nvPr>
        </p:nvPicPr>
        <p:blipFill>
          <a:blip r:embed="rId2" cstate="print"/>
          <a:stretch>
            <a:fillRect/>
          </a:stretch>
        </p:blipFill>
        <p:spPr>
          <a:xfrm>
            <a:off x="457200" y="0"/>
            <a:ext cx="8270240" cy="1676400"/>
          </a:xfrm>
        </p:spPr>
      </p:pic>
      <p:pic>
        <p:nvPicPr>
          <p:cNvPr id="6" name="Snagit_PPT5E" descr="PPT5E.png"/>
          <p:cNvPicPr>
            <a:picLocks noChangeAspect="1"/>
          </p:cNvPicPr>
          <p:nvPr/>
        </p:nvPicPr>
        <p:blipFill>
          <a:blip r:embed="rId3" cstate="print"/>
          <a:stretch>
            <a:fillRect/>
          </a:stretch>
        </p:blipFill>
        <p:spPr>
          <a:xfrm>
            <a:off x="1676400" y="1752600"/>
            <a:ext cx="5814564" cy="1737511"/>
          </a:xfrm>
          <a:prstGeom prst="rect">
            <a:avLst/>
          </a:prstGeom>
        </p:spPr>
      </p:pic>
      <p:pic>
        <p:nvPicPr>
          <p:cNvPr id="7" name="Snagit_PPT61" descr="PPT61.png"/>
          <p:cNvPicPr>
            <a:picLocks noChangeAspect="1"/>
          </p:cNvPicPr>
          <p:nvPr/>
        </p:nvPicPr>
        <p:blipFill>
          <a:blip r:embed="rId4" cstate="print"/>
          <a:stretch>
            <a:fillRect/>
          </a:stretch>
        </p:blipFill>
        <p:spPr>
          <a:xfrm>
            <a:off x="1676400" y="3429000"/>
            <a:ext cx="5814564" cy="2949196"/>
          </a:xfrm>
          <a:prstGeom prst="rect">
            <a:avLst/>
          </a:prstGeom>
        </p:spPr>
      </p:pic>
      <p:sp>
        <p:nvSpPr>
          <p:cNvPr id="8" name="TextBox 7"/>
          <p:cNvSpPr txBox="1"/>
          <p:nvPr/>
        </p:nvSpPr>
        <p:spPr>
          <a:xfrm>
            <a:off x="1447800" y="6477000"/>
            <a:ext cx="6400800" cy="276999"/>
          </a:xfrm>
          <a:prstGeom prst="rect">
            <a:avLst/>
          </a:prstGeom>
          <a:noFill/>
        </p:spPr>
        <p:txBody>
          <a:bodyPr wrap="square" rtlCol="0">
            <a:spAutoFit/>
          </a:bodyPr>
          <a:lstStyle/>
          <a:p>
            <a:pPr algn="ctr"/>
            <a:r>
              <a:rPr lang="en-US" sz="1200" i="1" dirty="0" smtClean="0">
                <a:solidFill>
                  <a:srgbClr val="FFFF00"/>
                </a:solidFill>
              </a:rPr>
              <a:t>Genome Research    </a:t>
            </a:r>
            <a:r>
              <a:rPr lang="en-US" sz="1200" dirty="0" smtClean="0">
                <a:solidFill>
                  <a:srgbClr val="FFFF00"/>
                </a:solidFill>
              </a:rPr>
              <a:t>2012  22: 1602-1611</a:t>
            </a:r>
            <a:endParaRPr lang="en-US" sz="1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human genome in the LINE of fire0001.jpg"/>
          <p:cNvPicPr>
            <a:picLocks noChangeAspect="1"/>
          </p:cNvPicPr>
          <p:nvPr/>
        </p:nvPicPr>
        <p:blipFill>
          <a:blip r:embed="rId2" cstate="print"/>
          <a:stretch>
            <a:fillRect/>
          </a:stretch>
        </p:blipFill>
        <p:spPr>
          <a:xfrm>
            <a:off x="1969239" y="0"/>
            <a:ext cx="5205521" cy="6858000"/>
          </a:xfrm>
          <a:prstGeom prst="rect">
            <a:avLst/>
          </a:prstGeom>
        </p:spPr>
      </p:pic>
      <p:pic>
        <p:nvPicPr>
          <p:cNvPr id="4" name="Picture 3" descr="New Picture.png"/>
          <p:cNvPicPr>
            <a:picLocks noChangeAspect="1"/>
          </p:cNvPicPr>
          <p:nvPr/>
        </p:nvPicPr>
        <p:blipFill>
          <a:blip r:embed="rId3" cstate="print"/>
          <a:stretch>
            <a:fillRect/>
          </a:stretch>
        </p:blipFill>
        <p:spPr>
          <a:xfrm>
            <a:off x="3048000" y="2590800"/>
            <a:ext cx="3448593"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B6F" descr="PPTB6F.png"/>
          <p:cNvPicPr>
            <a:picLocks noGrp="1" noChangeAspect="1"/>
          </p:cNvPicPr>
          <p:nvPr>
            <p:ph idx="1"/>
          </p:nvPr>
        </p:nvPicPr>
        <p:blipFill>
          <a:blip r:embed="rId2" cstate="print"/>
          <a:stretch>
            <a:fillRect/>
          </a:stretch>
        </p:blipFill>
        <p:spPr>
          <a:xfrm>
            <a:off x="304800" y="1828800"/>
            <a:ext cx="8585088" cy="25146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63" descr="PPT63.png"/>
          <p:cNvPicPr>
            <a:picLocks noChangeAspect="1"/>
          </p:cNvPicPr>
          <p:nvPr/>
        </p:nvPicPr>
        <p:blipFill>
          <a:blip r:embed="rId2" cstate="print"/>
          <a:stretch>
            <a:fillRect/>
          </a:stretch>
        </p:blipFill>
        <p:spPr>
          <a:xfrm>
            <a:off x="838200" y="228600"/>
            <a:ext cx="7666385" cy="1889924"/>
          </a:xfrm>
          <a:prstGeom prst="rect">
            <a:avLst/>
          </a:prstGeom>
        </p:spPr>
      </p:pic>
      <p:sp>
        <p:nvSpPr>
          <p:cNvPr id="5" name="TextBox 4"/>
          <p:cNvSpPr txBox="1"/>
          <p:nvPr/>
        </p:nvSpPr>
        <p:spPr>
          <a:xfrm>
            <a:off x="1600200" y="5715000"/>
            <a:ext cx="6248400" cy="369332"/>
          </a:xfrm>
          <a:prstGeom prst="rect">
            <a:avLst/>
          </a:prstGeom>
          <a:noFill/>
        </p:spPr>
        <p:txBody>
          <a:bodyPr wrap="square" rtlCol="0">
            <a:spAutoFit/>
          </a:bodyPr>
          <a:lstStyle/>
          <a:p>
            <a:pPr algn="ctr"/>
            <a:r>
              <a:rPr lang="en-US" dirty="0" smtClean="0">
                <a:solidFill>
                  <a:srgbClr val="FFFF00"/>
                </a:solidFill>
              </a:rPr>
              <a:t>www.pnas.org/cgi/doi/10.1073/pnas.1102343108</a:t>
            </a:r>
            <a:endParaRPr lang="en-US" dirty="0">
              <a:solidFill>
                <a:srgbClr val="FFFF00"/>
              </a:solidFill>
            </a:endParaRPr>
          </a:p>
        </p:txBody>
      </p:sp>
      <p:pic>
        <p:nvPicPr>
          <p:cNvPr id="7" name="Snagit_PPT67" descr="PPT67.png"/>
          <p:cNvPicPr>
            <a:picLocks noChangeAspect="1"/>
          </p:cNvPicPr>
          <p:nvPr/>
        </p:nvPicPr>
        <p:blipFill>
          <a:blip r:embed="rId3" cstate="print"/>
          <a:stretch>
            <a:fillRect/>
          </a:stretch>
        </p:blipFill>
        <p:spPr>
          <a:xfrm>
            <a:off x="990600" y="2514600"/>
            <a:ext cx="7493182" cy="2971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09800"/>
            <a:ext cx="7772400" cy="2831544"/>
          </a:xfrm>
          <a:prstGeom prst="rect">
            <a:avLst/>
          </a:prstGeom>
        </p:spPr>
        <p:txBody>
          <a:bodyPr wrap="square">
            <a:spAutoFit/>
          </a:bodyPr>
          <a:lstStyle/>
          <a:p>
            <a:r>
              <a:rPr lang="en-US" sz="3200" dirty="0" smtClean="0">
                <a:solidFill>
                  <a:srgbClr val="FFFF00"/>
                </a:solidFill>
              </a:rPr>
              <a:t>And Jesus knew their thoughts, and said unto them, </a:t>
            </a:r>
            <a:r>
              <a:rPr lang="en-US" sz="3200" dirty="0" smtClean="0">
                <a:solidFill>
                  <a:srgbClr val="FF3300"/>
                </a:solidFill>
              </a:rPr>
              <a:t>Every kingdom divided against itself is brought to desolation; and every city or house divided against itself shall not stand:</a:t>
            </a:r>
          </a:p>
          <a:p>
            <a:r>
              <a:rPr lang="en-US" sz="3200" dirty="0" smtClean="0">
                <a:solidFill>
                  <a:srgbClr val="92D050"/>
                </a:solidFill>
              </a:rPr>
              <a:t>						(Mat 12:25)</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27" descr="PPT27.png"/>
          <p:cNvPicPr>
            <a:picLocks noGrp="1" noChangeAspect="1"/>
          </p:cNvPicPr>
          <p:nvPr>
            <p:ph idx="1"/>
          </p:nvPr>
        </p:nvPicPr>
        <p:blipFill>
          <a:blip r:embed="rId2" cstate="print"/>
          <a:stretch>
            <a:fillRect/>
          </a:stretch>
        </p:blipFill>
        <p:spPr>
          <a:xfrm>
            <a:off x="152400" y="152400"/>
            <a:ext cx="8799874" cy="914400"/>
          </a:xfrm>
        </p:spPr>
      </p:pic>
      <p:sp>
        <p:nvSpPr>
          <p:cNvPr id="5" name="TextBox 4"/>
          <p:cNvSpPr txBox="1"/>
          <p:nvPr/>
        </p:nvSpPr>
        <p:spPr>
          <a:xfrm>
            <a:off x="1066800" y="6324600"/>
            <a:ext cx="7086600" cy="307777"/>
          </a:xfrm>
          <a:prstGeom prst="rect">
            <a:avLst/>
          </a:prstGeom>
          <a:noFill/>
        </p:spPr>
        <p:txBody>
          <a:bodyPr wrap="square" rtlCol="0">
            <a:spAutoFit/>
          </a:bodyPr>
          <a:lstStyle/>
          <a:p>
            <a:pPr algn="ctr"/>
            <a:r>
              <a:rPr lang="en-US" sz="1400" b="1" dirty="0" smtClean="0">
                <a:solidFill>
                  <a:srgbClr val="FFFF00"/>
                </a:solidFill>
              </a:rPr>
              <a:t>Current Opinion in Cell Biology 2002, 14:343–350</a:t>
            </a:r>
            <a:endParaRPr lang="en-US" sz="1400" dirty="0">
              <a:solidFill>
                <a:srgbClr val="FFFF00"/>
              </a:solidFill>
            </a:endParaRPr>
          </a:p>
        </p:txBody>
      </p:sp>
      <p:pic>
        <p:nvPicPr>
          <p:cNvPr id="6" name="Snagit_PPT28" descr="PPT28.png"/>
          <p:cNvPicPr>
            <a:picLocks noChangeAspect="1"/>
          </p:cNvPicPr>
          <p:nvPr/>
        </p:nvPicPr>
        <p:blipFill>
          <a:blip r:embed="rId3" cstate="print"/>
          <a:stretch>
            <a:fillRect/>
          </a:stretch>
        </p:blipFill>
        <p:spPr>
          <a:xfrm>
            <a:off x="1981200" y="1066800"/>
            <a:ext cx="4933267" cy="517391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igure21_Nature_409_860"/>
          <p:cNvPicPr>
            <a:picLocks noChangeAspect="1" noChangeArrowheads="1"/>
          </p:cNvPicPr>
          <p:nvPr/>
        </p:nvPicPr>
        <p:blipFill>
          <a:blip r:embed="rId2" cstate="print"/>
          <a:srcRect/>
          <a:stretch>
            <a:fillRect/>
          </a:stretch>
        </p:blipFill>
        <p:spPr bwMode="auto">
          <a:xfrm>
            <a:off x="323850" y="2060575"/>
            <a:ext cx="8575675" cy="2087563"/>
          </a:xfrm>
          <a:prstGeom prst="rect">
            <a:avLst/>
          </a:prstGeom>
          <a:noFill/>
        </p:spPr>
      </p:pic>
      <p:sp>
        <p:nvSpPr>
          <p:cNvPr id="4101" name="Text Box 5"/>
          <p:cNvSpPr txBox="1">
            <a:spLocks noChangeArrowheads="1"/>
          </p:cNvSpPr>
          <p:nvPr/>
        </p:nvSpPr>
        <p:spPr bwMode="auto">
          <a:xfrm>
            <a:off x="1331913" y="4724400"/>
            <a:ext cx="6553200" cy="1647825"/>
          </a:xfrm>
          <a:prstGeom prst="rect">
            <a:avLst/>
          </a:prstGeom>
          <a:noFill/>
          <a:ln w="9525">
            <a:noFill/>
            <a:miter lim="800000"/>
            <a:headEnd/>
            <a:tailEnd/>
          </a:ln>
          <a:effectLst/>
        </p:spPr>
        <p:txBody>
          <a:bodyPr>
            <a:spAutoFit/>
          </a:bodyPr>
          <a:lstStyle/>
          <a:p>
            <a:pPr>
              <a:spcBef>
                <a:spcPct val="50000"/>
              </a:spcBef>
            </a:pPr>
            <a:r>
              <a:rPr lang="es-ES" sz="2400" dirty="0">
                <a:solidFill>
                  <a:srgbClr val="FFFF00"/>
                </a:solidFill>
              </a:rPr>
              <a:t>TE and exon density in two regions of human chromosomes 2 and 22.</a:t>
            </a:r>
          </a:p>
          <a:p>
            <a:pPr>
              <a:spcBef>
                <a:spcPct val="50000"/>
              </a:spcBef>
            </a:pPr>
            <a:endParaRPr lang="es-ES" dirty="0">
              <a:solidFill>
                <a:srgbClr val="FFFF00"/>
              </a:solidFill>
            </a:endParaRPr>
          </a:p>
          <a:p>
            <a:pPr>
              <a:spcBef>
                <a:spcPct val="50000"/>
              </a:spcBef>
            </a:pPr>
            <a:r>
              <a:rPr lang="es-ES" dirty="0">
                <a:solidFill>
                  <a:srgbClr val="92D050"/>
                </a:solidFill>
              </a:rPr>
              <a:t>From Figure 21, IHGSP, Nature 409: 860-927 (2001</a:t>
            </a:r>
            <a:r>
              <a:rPr lang="es-ES" dirty="0" smtClean="0">
                <a:solidFill>
                  <a:srgbClr val="92D050"/>
                </a:solidFill>
              </a:rPr>
              <a:t>) Venter, Craig</a:t>
            </a:r>
            <a:endParaRPr lang="es-MX" dirty="0">
              <a:solidFill>
                <a:srgbClr val="92D050"/>
              </a:solidFill>
            </a:endParaRPr>
          </a:p>
        </p:txBody>
      </p:sp>
      <p:sp>
        <p:nvSpPr>
          <p:cNvPr id="4102" name="Line 6"/>
          <p:cNvSpPr>
            <a:spLocks noChangeShapeType="1"/>
          </p:cNvSpPr>
          <p:nvPr/>
        </p:nvSpPr>
        <p:spPr bwMode="auto">
          <a:xfrm>
            <a:off x="2266950" y="4149725"/>
            <a:ext cx="0" cy="360363"/>
          </a:xfrm>
          <a:prstGeom prst="line">
            <a:avLst/>
          </a:prstGeom>
          <a:noFill/>
          <a:ln w="38100">
            <a:solidFill>
              <a:srgbClr val="FF0000"/>
            </a:solidFill>
            <a:round/>
            <a:headEnd/>
            <a:tailEnd/>
          </a:ln>
          <a:effectLst/>
        </p:spPr>
        <p:txBody>
          <a:bodyPr/>
          <a:lstStyle/>
          <a:p>
            <a:endParaRPr lang="en-US" dirty="0">
              <a:solidFill>
                <a:prstClr val="black"/>
              </a:solidFill>
            </a:endParaRPr>
          </a:p>
        </p:txBody>
      </p:sp>
      <p:sp>
        <p:nvSpPr>
          <p:cNvPr id="4103" name="Text Box 7"/>
          <p:cNvSpPr txBox="1">
            <a:spLocks noChangeArrowheads="1"/>
          </p:cNvSpPr>
          <p:nvPr/>
        </p:nvSpPr>
        <p:spPr bwMode="auto">
          <a:xfrm>
            <a:off x="2339975" y="4149725"/>
            <a:ext cx="647700" cy="396875"/>
          </a:xfrm>
          <a:prstGeom prst="rect">
            <a:avLst/>
          </a:prstGeom>
          <a:noFill/>
          <a:ln w="9525">
            <a:noFill/>
            <a:miter lim="800000"/>
            <a:headEnd/>
            <a:tailEnd/>
          </a:ln>
          <a:effectLst/>
        </p:spPr>
        <p:txBody>
          <a:bodyPr>
            <a:spAutoFit/>
          </a:bodyPr>
          <a:lstStyle/>
          <a:p>
            <a:pPr>
              <a:spcBef>
                <a:spcPct val="50000"/>
              </a:spcBef>
            </a:pPr>
            <a:r>
              <a:rPr lang="es-ES" sz="2000" dirty="0">
                <a:solidFill>
                  <a:srgbClr val="FFFF00"/>
                </a:solidFill>
              </a:rPr>
              <a:t>TEs</a:t>
            </a:r>
            <a:endParaRPr lang="es-MX" sz="2000" dirty="0">
              <a:solidFill>
                <a:srgbClr val="FFFF00"/>
              </a:solidFill>
            </a:endParaRPr>
          </a:p>
        </p:txBody>
      </p:sp>
      <p:sp>
        <p:nvSpPr>
          <p:cNvPr id="4104" name="Line 8"/>
          <p:cNvSpPr>
            <a:spLocks noChangeShapeType="1"/>
          </p:cNvSpPr>
          <p:nvPr/>
        </p:nvSpPr>
        <p:spPr bwMode="auto">
          <a:xfrm>
            <a:off x="3419475" y="4149725"/>
            <a:ext cx="0" cy="360363"/>
          </a:xfrm>
          <a:prstGeom prst="line">
            <a:avLst/>
          </a:prstGeom>
          <a:noFill/>
          <a:ln w="38100">
            <a:solidFill>
              <a:srgbClr val="0000FF"/>
            </a:solidFill>
            <a:round/>
            <a:headEnd/>
            <a:tailEnd/>
          </a:ln>
          <a:effectLst/>
        </p:spPr>
        <p:txBody>
          <a:bodyPr/>
          <a:lstStyle/>
          <a:p>
            <a:endParaRPr lang="en-US" dirty="0">
              <a:solidFill>
                <a:prstClr val="black"/>
              </a:solidFill>
            </a:endParaRPr>
          </a:p>
        </p:txBody>
      </p:sp>
      <p:sp>
        <p:nvSpPr>
          <p:cNvPr id="4105" name="Text Box 9"/>
          <p:cNvSpPr txBox="1">
            <a:spLocks noChangeArrowheads="1"/>
          </p:cNvSpPr>
          <p:nvPr/>
        </p:nvSpPr>
        <p:spPr bwMode="auto">
          <a:xfrm>
            <a:off x="3492500" y="4149725"/>
            <a:ext cx="2808288" cy="396875"/>
          </a:xfrm>
          <a:prstGeom prst="rect">
            <a:avLst/>
          </a:prstGeom>
          <a:noFill/>
          <a:ln w="9525">
            <a:noFill/>
            <a:miter lim="800000"/>
            <a:headEnd/>
            <a:tailEnd/>
          </a:ln>
          <a:effectLst/>
        </p:spPr>
        <p:txBody>
          <a:bodyPr>
            <a:spAutoFit/>
          </a:bodyPr>
          <a:lstStyle/>
          <a:p>
            <a:pPr>
              <a:spcBef>
                <a:spcPct val="50000"/>
              </a:spcBef>
            </a:pPr>
            <a:r>
              <a:rPr lang="es-ES" sz="2000" dirty="0">
                <a:solidFill>
                  <a:srgbClr val="FFFF00"/>
                </a:solidFill>
              </a:rPr>
              <a:t>exons  of known genes</a:t>
            </a:r>
            <a:endParaRPr lang="es-MX" sz="2000" dirty="0">
              <a:solidFill>
                <a:srgbClr val="FFFF00"/>
              </a:solidFill>
            </a:endParaRPr>
          </a:p>
        </p:txBody>
      </p:sp>
      <p:sp>
        <p:nvSpPr>
          <p:cNvPr id="4106" name="Text Box 10"/>
          <p:cNvSpPr txBox="1">
            <a:spLocks noChangeArrowheads="1"/>
          </p:cNvSpPr>
          <p:nvPr/>
        </p:nvSpPr>
        <p:spPr bwMode="auto">
          <a:xfrm>
            <a:off x="1042988" y="908050"/>
            <a:ext cx="7056437" cy="523220"/>
          </a:xfrm>
          <a:prstGeom prst="rect">
            <a:avLst/>
          </a:prstGeom>
          <a:noFill/>
          <a:ln w="9525">
            <a:solidFill>
              <a:srgbClr val="008000"/>
            </a:solidFill>
            <a:miter lim="800000"/>
            <a:headEnd/>
            <a:tailEnd/>
          </a:ln>
          <a:effectLst/>
        </p:spPr>
        <p:txBody>
          <a:bodyPr>
            <a:spAutoFit/>
          </a:bodyPr>
          <a:lstStyle/>
          <a:p>
            <a:pPr algn="ctr">
              <a:spcBef>
                <a:spcPct val="50000"/>
              </a:spcBef>
            </a:pPr>
            <a:r>
              <a:rPr lang="es-ES" sz="2800" dirty="0">
                <a:solidFill>
                  <a:srgbClr val="FFFF00"/>
                </a:solidFill>
              </a:rPr>
              <a:t>Density of TEs in the human euchromatin</a:t>
            </a:r>
            <a:endParaRPr lang="es-MX" sz="2800"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640"/>
            <a:ext cx="8494560" cy="223907"/>
          </a:xfrm>
          <a:prstGeom prst="rect">
            <a:avLst/>
          </a:prstGeom>
          <a:noFill/>
          <a:ln w="9525">
            <a:noFill/>
            <a:miter lim="800000"/>
            <a:headEnd/>
            <a:tailEnd/>
          </a:ln>
        </p:spPr>
        <p:txBody>
          <a:bodyPr lIns="0" tIns="0" rIns="0" bIns="0">
            <a:spAutoFit/>
          </a:bodyPr>
          <a:lstStyle/>
          <a:p>
            <a:pPr algn="ctr">
              <a:lnSpc>
                <a:spcPct val="97000"/>
              </a:lnSpc>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FFFF00"/>
                </a:solidFill>
                <a:latin typeface="Arial" charset="0"/>
              </a:rPr>
              <a:t>The human RP processed pseudogene population</a:t>
            </a:r>
          </a:p>
        </p:txBody>
      </p:sp>
      <p:pic>
        <p:nvPicPr>
          <p:cNvPr id="3074" name="Picture 2"/>
          <p:cNvPicPr>
            <a:picLocks noChangeAspect="1" noChangeArrowheads="1"/>
          </p:cNvPicPr>
          <p:nvPr/>
        </p:nvPicPr>
        <p:blipFill>
          <a:blip r:embed="rId3" cstate="print"/>
          <a:srcRect/>
          <a:stretch>
            <a:fillRect/>
          </a:stretch>
        </p:blipFill>
        <p:spPr bwMode="auto">
          <a:xfrm>
            <a:off x="8163361" y="5878698"/>
            <a:ext cx="653760" cy="751759"/>
          </a:xfrm>
          <a:prstGeom prst="rect">
            <a:avLst/>
          </a:prstGeom>
          <a:noFill/>
        </p:spPr>
      </p:pic>
      <p:pic>
        <p:nvPicPr>
          <p:cNvPr id="3075" name="Picture 3"/>
          <p:cNvPicPr>
            <a:picLocks noChangeAspect="1" noChangeArrowheads="1"/>
          </p:cNvPicPr>
          <p:nvPr/>
        </p:nvPicPr>
        <p:blipFill>
          <a:blip r:embed="rId4" cstate="print"/>
          <a:srcRect/>
          <a:stretch>
            <a:fillRect/>
          </a:stretch>
        </p:blipFill>
        <p:spPr bwMode="auto">
          <a:xfrm>
            <a:off x="671040" y="986504"/>
            <a:ext cx="7804800" cy="4879232"/>
          </a:xfrm>
          <a:prstGeom prst="rect">
            <a:avLst/>
          </a:prstGeom>
          <a:noFill/>
        </p:spPr>
      </p:pic>
      <p:sp>
        <p:nvSpPr>
          <p:cNvPr id="3076" name="Text Box 4"/>
          <p:cNvSpPr txBox="1">
            <a:spLocks noChangeArrowheads="1"/>
          </p:cNvSpPr>
          <p:nvPr/>
        </p:nvSpPr>
        <p:spPr bwMode="auto">
          <a:xfrm>
            <a:off x="671040" y="5972308"/>
            <a:ext cx="3918240" cy="164212"/>
          </a:xfrm>
          <a:prstGeom prst="rect">
            <a:avLst/>
          </a:prstGeom>
          <a:noFill/>
          <a:ln w="9525">
            <a:noFill/>
            <a:miter lim="800000"/>
            <a:headEnd/>
            <a:tailEnd/>
          </a:ln>
        </p:spPr>
        <p:txBody>
          <a:bodyPr lIns="0" tIns="0" rIns="0" bIns="0">
            <a:spAutoFit/>
          </a:bodyPr>
          <a:lstStyle/>
          <a:p>
            <a:pPr>
              <a:lnSpc>
                <a:spcPct val="97000"/>
              </a:lnSpc>
              <a:buClr>
                <a:srgbClr val="000000"/>
              </a:buClr>
              <a:buSzPct val="45000"/>
              <a:tabLst>
                <a:tab pos="656650" algn="l"/>
                <a:tab pos="1313299" algn="l"/>
                <a:tab pos="1969949" algn="l"/>
                <a:tab pos="2626599" algn="l"/>
                <a:tab pos="3283248" algn="l"/>
              </a:tabLst>
            </a:pPr>
            <a:r>
              <a:rPr lang="en-GB" sz="1100" b="1" dirty="0">
                <a:solidFill>
                  <a:srgbClr val="000000"/>
                </a:solidFill>
                <a:latin typeface="Arial" charset="0"/>
              </a:rPr>
              <a:t>Zhang Z et al. Genome Res. 2002;12:1466-1482</a:t>
            </a:r>
          </a:p>
        </p:txBody>
      </p:sp>
      <p:sp>
        <p:nvSpPr>
          <p:cNvPr id="3077" name="Text Box 5"/>
          <p:cNvSpPr txBox="1">
            <a:spLocks noChangeArrowheads="1"/>
          </p:cNvSpPr>
          <p:nvPr/>
        </p:nvSpPr>
        <p:spPr bwMode="auto">
          <a:xfrm>
            <a:off x="97920" y="6613175"/>
            <a:ext cx="4930560" cy="130164"/>
          </a:xfrm>
          <a:prstGeom prst="rect">
            <a:avLst/>
          </a:prstGeom>
          <a:noFill/>
          <a:ln w="9525">
            <a:noFill/>
            <a:miter lim="800000"/>
            <a:headEnd/>
            <a:tailEnd/>
          </a:ln>
        </p:spPr>
        <p:txBody>
          <a:bodyPr lIns="0" tIns="0" rIns="0" bIns="0">
            <a:spAutoFit/>
          </a:bodyPr>
          <a:lstStyle/>
          <a:p>
            <a:pPr marL="77761" indent="-77761">
              <a:lnSpc>
                <a:spcPct val="94000"/>
              </a:lnSpc>
              <a:spcBef>
                <a:spcPts val="408"/>
              </a:spcBef>
              <a:buClr>
                <a:srgbClr val="000000"/>
              </a:buClr>
              <a:buSzPct val="45000"/>
              <a:tabLst>
                <a:tab pos="656650" algn="l"/>
                <a:tab pos="1313299" algn="l"/>
                <a:tab pos="1969949" algn="l"/>
                <a:tab pos="2626599" algn="l"/>
                <a:tab pos="3283248" algn="l"/>
                <a:tab pos="3939898" algn="l"/>
                <a:tab pos="4596548" algn="l"/>
              </a:tabLst>
            </a:pPr>
            <a:r>
              <a:rPr lang="en-GB" sz="900" dirty="0">
                <a:solidFill>
                  <a:srgbClr val="000000"/>
                </a:solidFill>
                <a:latin typeface="Arial" charset="0"/>
              </a:rPr>
              <a:t>©2002 by Cold </a:t>
            </a:r>
            <a:r>
              <a:rPr lang="en-GB" sz="900" dirty="0">
                <a:solidFill>
                  <a:srgbClr val="FFFF00"/>
                </a:solidFill>
                <a:latin typeface="Arial" charset="0"/>
              </a:rPr>
              <a:t>Spring Harbor Laboratory </a:t>
            </a:r>
            <a:r>
              <a:rPr lang="en-GB" sz="900" dirty="0">
                <a:solidFill>
                  <a:srgbClr val="000000"/>
                </a:solidFill>
                <a:latin typeface="Arial" charset="0"/>
              </a:rPr>
              <a:t>Press</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3C" descr="PPT13C.png"/>
          <p:cNvPicPr>
            <a:picLocks noGrp="1" noChangeAspect="1"/>
          </p:cNvPicPr>
          <p:nvPr>
            <p:ph idx="1"/>
          </p:nvPr>
        </p:nvPicPr>
        <p:blipFill>
          <a:blip r:embed="rId2" cstate="print"/>
          <a:stretch>
            <a:fillRect/>
          </a:stretch>
        </p:blipFill>
        <p:spPr>
          <a:xfrm>
            <a:off x="1828800" y="228600"/>
            <a:ext cx="4866667" cy="2342857"/>
          </a:xfrm>
        </p:spPr>
      </p:pic>
      <p:pic>
        <p:nvPicPr>
          <p:cNvPr id="5" name="Snagit_PPT13D" descr="PPT13D.png"/>
          <p:cNvPicPr>
            <a:picLocks noChangeAspect="1"/>
          </p:cNvPicPr>
          <p:nvPr/>
        </p:nvPicPr>
        <p:blipFill>
          <a:blip r:embed="rId3" cstate="print"/>
          <a:stretch>
            <a:fillRect/>
          </a:stretch>
        </p:blipFill>
        <p:spPr>
          <a:xfrm>
            <a:off x="152400" y="2819399"/>
            <a:ext cx="4419600" cy="2083197"/>
          </a:xfrm>
          <a:prstGeom prst="rect">
            <a:avLst/>
          </a:prstGeom>
        </p:spPr>
      </p:pic>
      <p:pic>
        <p:nvPicPr>
          <p:cNvPr id="6" name="Snagit_PPT13F" descr="PPT13F.png"/>
          <p:cNvPicPr>
            <a:picLocks noChangeAspect="1"/>
          </p:cNvPicPr>
          <p:nvPr/>
        </p:nvPicPr>
        <p:blipFill>
          <a:blip r:embed="rId4" cstate="print"/>
          <a:stretch>
            <a:fillRect/>
          </a:stretch>
        </p:blipFill>
        <p:spPr>
          <a:xfrm>
            <a:off x="4724400" y="3810000"/>
            <a:ext cx="4267200" cy="242403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osable elements are found in a large number of human protein-coding genes0001.jpg"/>
          <p:cNvPicPr>
            <a:picLocks noChangeAspect="1"/>
          </p:cNvPicPr>
          <p:nvPr/>
        </p:nvPicPr>
        <p:blipFill>
          <a:blip r:embed="rId2" cstate="print"/>
          <a:stretch>
            <a:fillRect/>
          </a:stretch>
        </p:blipFill>
        <p:spPr>
          <a:xfrm>
            <a:off x="1057656" y="1313688"/>
            <a:ext cx="7028688" cy="423062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30" descr="PPT30.png"/>
          <p:cNvPicPr>
            <a:picLocks noGrp="1" noChangeAspect="1"/>
          </p:cNvPicPr>
          <p:nvPr>
            <p:ph idx="1"/>
          </p:nvPr>
        </p:nvPicPr>
        <p:blipFill>
          <a:blip r:embed="rId2" cstate="print"/>
          <a:stretch>
            <a:fillRect/>
          </a:stretch>
        </p:blipFill>
        <p:spPr>
          <a:xfrm>
            <a:off x="0" y="1066800"/>
            <a:ext cx="9144000" cy="1600200"/>
          </a:xfrm>
        </p:spPr>
      </p:pic>
      <p:pic>
        <p:nvPicPr>
          <p:cNvPr id="5" name="Snagit_PPT31" descr="PPT31.png"/>
          <p:cNvPicPr>
            <a:picLocks noChangeAspect="1"/>
          </p:cNvPicPr>
          <p:nvPr/>
        </p:nvPicPr>
        <p:blipFill>
          <a:blip r:embed="rId3" cstate="print"/>
          <a:stretch>
            <a:fillRect/>
          </a:stretch>
        </p:blipFill>
        <p:spPr>
          <a:xfrm>
            <a:off x="609600" y="2667000"/>
            <a:ext cx="7952381" cy="2228572"/>
          </a:xfrm>
          <a:prstGeom prst="rect">
            <a:avLst/>
          </a:prstGeom>
        </p:spPr>
      </p:pic>
      <p:sp>
        <p:nvSpPr>
          <p:cNvPr id="6" name="Rectangle 5"/>
          <p:cNvSpPr/>
          <p:nvPr/>
        </p:nvSpPr>
        <p:spPr>
          <a:xfrm>
            <a:off x="2819400" y="5638800"/>
            <a:ext cx="3498330" cy="369332"/>
          </a:xfrm>
          <a:prstGeom prst="rect">
            <a:avLst/>
          </a:prstGeom>
        </p:spPr>
        <p:txBody>
          <a:bodyPr wrap="none">
            <a:spAutoFit/>
          </a:bodyPr>
          <a:lstStyle/>
          <a:p>
            <a:pPr algn="ctr"/>
            <a:r>
              <a:rPr lang="en-US" dirty="0" smtClean="0">
                <a:solidFill>
                  <a:srgbClr val="FFFF00"/>
                </a:solidFill>
              </a:rPr>
              <a:t>FEBS Letters 585 (2011) 1589–1594</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Picture Placeholder 6" descr="Endogenous retroviral LTRs as promoters for human genes0001.jpg"/>
          <p:cNvPicPr>
            <a:picLocks noGrp="1"/>
          </p:cNvPicPr>
          <p:nvPr>
            <p:ph type="pic" idx="1"/>
          </p:nvPr>
        </p:nvPicPr>
        <p:blipFill>
          <a:blip r:embed="rId2" cstate="print"/>
          <a:stretch>
            <a:fillRect/>
          </a:stretch>
        </p:blipFill>
        <p:spPr>
          <a:xfrm>
            <a:off x="533400" y="533400"/>
            <a:ext cx="8182215" cy="5715000"/>
          </a:xfrm>
        </p:spPr>
      </p:pic>
      <p:sp>
        <p:nvSpPr>
          <p:cNvPr id="6" name="Text Placeholder 5"/>
          <p:cNvSpPr>
            <a:spLocks noGrp="1"/>
          </p:cNvSpPr>
          <p:nvPr>
            <p:ph type="body" sz="half" idx="2"/>
          </p:nvPr>
        </p:nvSpPr>
        <p:spPr>
          <a:xfrm>
            <a:off x="2819400" y="6705600"/>
            <a:ext cx="4075112" cy="45719"/>
          </a:xfrm>
        </p:spPr>
        <p:txBody>
          <a:bodyPr>
            <a:normAutofit fontScale="25000" lnSpcReduction="20000"/>
          </a:bodyPr>
          <a:lstStyle/>
          <a:p>
            <a:endParaRPr lang="en-US" dirty="0"/>
          </a:p>
        </p:txBody>
      </p:sp>
      <p:pic>
        <p:nvPicPr>
          <p:cNvPr id="1026" name="Picture 2" descr="F:\Talk Papers\Bobs 2nd Talk must Haves\JPGs of articles\Endogenous retroviral LTRs as promoters for human genes0002.jpg"/>
          <p:cNvPicPr>
            <a:picLocks noChangeAspect="1" noChangeArrowheads="1"/>
          </p:cNvPicPr>
          <p:nvPr/>
        </p:nvPicPr>
        <p:blipFill>
          <a:blip r:embed="rId3" cstate="print"/>
          <a:srcRect/>
          <a:stretch>
            <a:fillRect/>
          </a:stretch>
        </p:blipFill>
        <p:spPr bwMode="auto">
          <a:xfrm>
            <a:off x="304800" y="4953000"/>
            <a:ext cx="50292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Snagit_PPT34" descr="PPT34.png"/>
          <p:cNvPicPr>
            <a:picLocks noGrp="1" noChangeAspect="1"/>
          </p:cNvPicPr>
          <p:nvPr>
            <p:ph idx="1"/>
          </p:nvPr>
        </p:nvPicPr>
        <p:blipFill>
          <a:blip r:embed="rId2" cstate="print"/>
          <a:stretch>
            <a:fillRect/>
          </a:stretch>
        </p:blipFill>
        <p:spPr>
          <a:xfrm>
            <a:off x="0" y="1447799"/>
            <a:ext cx="9144000" cy="2491459"/>
          </a:xfrm>
        </p:spPr>
      </p:pic>
      <p:sp>
        <p:nvSpPr>
          <p:cNvPr id="4" name="TextBox 3"/>
          <p:cNvSpPr txBox="1"/>
          <p:nvPr/>
        </p:nvSpPr>
        <p:spPr>
          <a:xfrm>
            <a:off x="1143000" y="6324600"/>
            <a:ext cx="7010400" cy="369332"/>
          </a:xfrm>
          <a:prstGeom prst="rect">
            <a:avLst/>
          </a:prstGeom>
          <a:noFill/>
        </p:spPr>
        <p:txBody>
          <a:bodyPr wrap="square" rtlCol="0">
            <a:spAutoFit/>
          </a:bodyPr>
          <a:lstStyle/>
          <a:p>
            <a:pPr algn="ctr"/>
            <a:r>
              <a:rPr lang="en-US" dirty="0" smtClean="0">
                <a:solidFill>
                  <a:srgbClr val="FFFF00"/>
                </a:solidFill>
              </a:rPr>
              <a:t>The American Journal of Human Genetics 82, 320–332, February 2008</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sz="2800" u="sng" dirty="0" smtClean="0">
                <a:solidFill>
                  <a:srgbClr val="FFFF00"/>
                </a:solidFill>
              </a:rPr>
              <a:t>“The essence of the universe is information, so this line of thinking goes, and the fundamental bits of information that give rise to the universe live on the Plank scale. ‘Information means distinctions between things,’</a:t>
            </a:r>
            <a:r>
              <a:rPr lang="en-US" sz="2800" dirty="0" smtClean="0">
                <a:solidFill>
                  <a:srgbClr val="FFFF00"/>
                </a:solidFill>
              </a:rPr>
              <a:t> explained Leonard Susskind during a lecture at the New York University last summer.  ‘It is a very basic principle of physics that distinctions never disappear.  They might get scrambled or all mixed up, but they never go away’”</a:t>
            </a:r>
          </a:p>
          <a:p>
            <a:pPr>
              <a:buNone/>
            </a:pPr>
            <a:r>
              <a:rPr lang="en-US" sz="2400" dirty="0" smtClean="0">
                <a:solidFill>
                  <a:srgbClr val="92D050"/>
                </a:solidFill>
              </a:rPr>
              <a:t>				Scientific American Feb 2012,  page 35</a:t>
            </a:r>
            <a:endParaRPr lang="en-US" sz="2400" dirty="0">
              <a:solidFill>
                <a:srgbClr val="92D05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12F" descr="PPT12F.png"/>
          <p:cNvPicPr>
            <a:picLocks noGrp="1" noChangeAspect="1"/>
          </p:cNvPicPr>
          <p:nvPr>
            <p:ph idx="1"/>
          </p:nvPr>
        </p:nvPicPr>
        <p:blipFill>
          <a:blip r:embed="rId2" cstate="print"/>
          <a:stretch>
            <a:fillRect/>
          </a:stretch>
        </p:blipFill>
        <p:spPr>
          <a:xfrm>
            <a:off x="152400" y="152400"/>
            <a:ext cx="5571429" cy="1838095"/>
          </a:xfrm>
        </p:spPr>
      </p:pic>
      <p:pic>
        <p:nvPicPr>
          <p:cNvPr id="5" name="Snagit_PPT131" descr="PPT131.png"/>
          <p:cNvPicPr>
            <a:picLocks noChangeAspect="1"/>
          </p:cNvPicPr>
          <p:nvPr/>
        </p:nvPicPr>
        <p:blipFill>
          <a:blip r:embed="rId3" cstate="print"/>
          <a:stretch>
            <a:fillRect/>
          </a:stretch>
        </p:blipFill>
        <p:spPr>
          <a:xfrm>
            <a:off x="1371600" y="1981200"/>
            <a:ext cx="5410200" cy="3886058"/>
          </a:xfrm>
          <a:prstGeom prst="rect">
            <a:avLst/>
          </a:prstGeom>
        </p:spPr>
      </p:pic>
      <p:pic>
        <p:nvPicPr>
          <p:cNvPr id="6" name="Snagit_PPT133" descr="PPT133.png"/>
          <p:cNvPicPr>
            <a:picLocks noChangeAspect="1"/>
          </p:cNvPicPr>
          <p:nvPr/>
        </p:nvPicPr>
        <p:blipFill>
          <a:blip r:embed="rId4" cstate="print"/>
          <a:stretch>
            <a:fillRect/>
          </a:stretch>
        </p:blipFill>
        <p:spPr>
          <a:xfrm>
            <a:off x="1371600" y="5867400"/>
            <a:ext cx="5410200" cy="483421"/>
          </a:xfrm>
          <a:prstGeom prst="rect">
            <a:avLst/>
          </a:prstGeom>
        </p:spPr>
      </p:pic>
      <p:sp>
        <p:nvSpPr>
          <p:cNvPr id="7" name="TextBox 6"/>
          <p:cNvSpPr txBox="1"/>
          <p:nvPr/>
        </p:nvSpPr>
        <p:spPr>
          <a:xfrm>
            <a:off x="6019800" y="762000"/>
            <a:ext cx="2971800" cy="369332"/>
          </a:xfrm>
          <a:prstGeom prst="rect">
            <a:avLst/>
          </a:prstGeom>
          <a:noFill/>
        </p:spPr>
        <p:txBody>
          <a:bodyPr wrap="square" rtlCol="0">
            <a:spAutoFit/>
          </a:bodyPr>
          <a:lstStyle/>
          <a:p>
            <a:r>
              <a:rPr lang="en-US" i="1" dirty="0" smtClean="0">
                <a:solidFill>
                  <a:srgbClr val="FFFF00"/>
                </a:solidFill>
              </a:rPr>
              <a:t>Int. J. Mol. Sci. </a:t>
            </a:r>
            <a:r>
              <a:rPr lang="en-US" b="1" i="1" dirty="0" smtClean="0">
                <a:solidFill>
                  <a:srgbClr val="FFFF00"/>
                </a:solidFill>
              </a:rPr>
              <a:t>2013, 14</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38" descr="PPT138.png"/>
          <p:cNvPicPr>
            <a:picLocks noGrp="1" noChangeAspect="1"/>
          </p:cNvPicPr>
          <p:nvPr>
            <p:ph idx="1"/>
          </p:nvPr>
        </p:nvPicPr>
        <p:blipFill>
          <a:blip r:embed="rId2" cstate="print"/>
          <a:stretch>
            <a:fillRect/>
          </a:stretch>
        </p:blipFill>
        <p:spPr>
          <a:xfrm>
            <a:off x="457200" y="457200"/>
            <a:ext cx="8229600" cy="1795346"/>
          </a:xfrm>
        </p:spPr>
      </p:pic>
      <p:pic>
        <p:nvPicPr>
          <p:cNvPr id="5" name="Snagit_PPT13A" descr="PPT13A.png"/>
          <p:cNvPicPr>
            <a:picLocks noChangeAspect="1"/>
          </p:cNvPicPr>
          <p:nvPr/>
        </p:nvPicPr>
        <p:blipFill>
          <a:blip r:embed="rId3" cstate="print"/>
          <a:stretch>
            <a:fillRect/>
          </a:stretch>
        </p:blipFill>
        <p:spPr>
          <a:xfrm>
            <a:off x="228600" y="2286000"/>
            <a:ext cx="8686800" cy="3559012"/>
          </a:xfrm>
          <a:prstGeom prst="rect">
            <a:avLst/>
          </a:prstGeom>
        </p:spPr>
      </p:pic>
      <p:sp>
        <p:nvSpPr>
          <p:cNvPr id="6" name="TextBox 5"/>
          <p:cNvSpPr txBox="1"/>
          <p:nvPr/>
        </p:nvSpPr>
        <p:spPr>
          <a:xfrm>
            <a:off x="457200" y="6019800"/>
            <a:ext cx="8382000" cy="369332"/>
          </a:xfrm>
          <a:prstGeom prst="rect">
            <a:avLst/>
          </a:prstGeom>
          <a:noFill/>
        </p:spPr>
        <p:txBody>
          <a:bodyPr wrap="square" rtlCol="0">
            <a:spAutoFit/>
          </a:bodyPr>
          <a:lstStyle/>
          <a:p>
            <a:pPr algn="ctr"/>
            <a:r>
              <a:rPr lang="en-US" dirty="0" smtClean="0">
                <a:solidFill>
                  <a:srgbClr val="FFFF00"/>
                </a:solidFill>
              </a:rPr>
              <a:t>PLOS Genetics  1 April 2013 | Volume 9 | Issue 4</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19" descr="PPT119.png"/>
          <p:cNvPicPr>
            <a:picLocks noGrp="1" noChangeAspect="1"/>
          </p:cNvPicPr>
          <p:nvPr>
            <p:ph idx="1"/>
          </p:nvPr>
        </p:nvPicPr>
        <p:blipFill>
          <a:blip r:embed="rId2" cstate="print"/>
          <a:stretch>
            <a:fillRect/>
          </a:stretch>
        </p:blipFill>
        <p:spPr>
          <a:xfrm>
            <a:off x="609600" y="152400"/>
            <a:ext cx="8029872" cy="6019800"/>
          </a:xfrm>
        </p:spPr>
      </p:pic>
      <p:sp>
        <p:nvSpPr>
          <p:cNvPr id="5" name="TextBox 4"/>
          <p:cNvSpPr txBox="1"/>
          <p:nvPr/>
        </p:nvSpPr>
        <p:spPr>
          <a:xfrm>
            <a:off x="533400" y="6324600"/>
            <a:ext cx="8153400" cy="369332"/>
          </a:xfrm>
          <a:prstGeom prst="rect">
            <a:avLst/>
          </a:prstGeom>
          <a:noFill/>
        </p:spPr>
        <p:txBody>
          <a:bodyPr wrap="square" rtlCol="0">
            <a:spAutoFit/>
          </a:bodyPr>
          <a:lstStyle/>
          <a:p>
            <a:pPr algn="ctr"/>
            <a:r>
              <a:rPr lang="en-US" dirty="0" smtClean="0">
                <a:solidFill>
                  <a:srgbClr val="FFFF00"/>
                </a:solidFill>
              </a:rPr>
              <a:t>PLOS Genetics |  May 2013 | Volume 9 | Issue 5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Snagit_PPT106" descr="PPT106.png"/>
          <p:cNvPicPr>
            <a:picLocks noGrp="1" noChangeAspect="1"/>
          </p:cNvPicPr>
          <p:nvPr>
            <p:ph idx="1"/>
          </p:nvPr>
        </p:nvPicPr>
        <p:blipFill>
          <a:blip r:embed="rId2" cstate="print"/>
          <a:stretch>
            <a:fillRect/>
          </a:stretch>
        </p:blipFill>
        <p:spPr>
          <a:xfrm>
            <a:off x="228600" y="533400"/>
            <a:ext cx="8649697" cy="2057400"/>
          </a:xfrm>
        </p:spPr>
      </p:pic>
      <p:sp>
        <p:nvSpPr>
          <p:cNvPr id="4" name="TextBox 3"/>
          <p:cNvSpPr txBox="1"/>
          <p:nvPr/>
        </p:nvSpPr>
        <p:spPr>
          <a:xfrm>
            <a:off x="1600200" y="6324600"/>
            <a:ext cx="6172200" cy="369332"/>
          </a:xfrm>
          <a:prstGeom prst="rect">
            <a:avLst/>
          </a:prstGeom>
          <a:noFill/>
        </p:spPr>
        <p:txBody>
          <a:bodyPr wrap="square" rtlCol="0">
            <a:spAutoFit/>
          </a:bodyPr>
          <a:lstStyle/>
          <a:p>
            <a:pPr algn="ctr"/>
            <a:r>
              <a:rPr lang="pt-BR" dirty="0" smtClean="0">
                <a:solidFill>
                  <a:srgbClr val="FFFF00"/>
                </a:solidFill>
              </a:rPr>
              <a:t>5 3 4 | N AT U R E | VO L  4 7 9 | 2 4  N O V E M B E R  2 0 1 1</a:t>
            </a:r>
            <a:endParaRPr lang="en-US" dirty="0">
              <a:solidFill>
                <a:srgbClr val="FFFF00"/>
              </a:solidFill>
            </a:endParaRPr>
          </a:p>
        </p:txBody>
      </p:sp>
      <p:pic>
        <p:nvPicPr>
          <p:cNvPr id="6" name="Snagit_PPT108" descr="PPT108.png"/>
          <p:cNvPicPr>
            <a:picLocks noChangeAspect="1"/>
          </p:cNvPicPr>
          <p:nvPr/>
        </p:nvPicPr>
        <p:blipFill>
          <a:blip r:embed="rId3" cstate="print"/>
          <a:stretch>
            <a:fillRect/>
          </a:stretch>
        </p:blipFill>
        <p:spPr>
          <a:xfrm>
            <a:off x="609600" y="3276600"/>
            <a:ext cx="8067354" cy="1979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Cell Fights Back</a:t>
            </a:r>
            <a:endParaRPr lang="en-US" dirty="0">
              <a:solidFill>
                <a:srgbClr val="FFC000"/>
              </a:solidFill>
            </a:endParaRPr>
          </a:p>
        </p:txBody>
      </p:sp>
      <p:pic>
        <p:nvPicPr>
          <p:cNvPr id="4" name="Snagit_PPT112" descr="PPT112.png"/>
          <p:cNvPicPr>
            <a:picLocks noGrp="1" noChangeAspect="1"/>
          </p:cNvPicPr>
          <p:nvPr>
            <p:ph idx="1"/>
          </p:nvPr>
        </p:nvPicPr>
        <p:blipFill>
          <a:blip r:embed="rId2" cstate="print"/>
          <a:stretch>
            <a:fillRect/>
          </a:stretch>
        </p:blipFill>
        <p:spPr>
          <a:xfrm>
            <a:off x="1219200" y="1447800"/>
            <a:ext cx="6590477" cy="2390476"/>
          </a:xfrm>
        </p:spPr>
      </p:pic>
      <p:pic>
        <p:nvPicPr>
          <p:cNvPr id="5" name="Snagit_PPT114" descr="PPT114.png"/>
          <p:cNvPicPr>
            <a:picLocks noChangeAspect="1"/>
          </p:cNvPicPr>
          <p:nvPr/>
        </p:nvPicPr>
        <p:blipFill>
          <a:blip r:embed="rId3" cstate="print"/>
          <a:stretch>
            <a:fillRect/>
          </a:stretch>
        </p:blipFill>
        <p:spPr>
          <a:xfrm>
            <a:off x="152400" y="3810000"/>
            <a:ext cx="8846823" cy="1600200"/>
          </a:xfrm>
          <a:prstGeom prst="rect">
            <a:avLst/>
          </a:prstGeom>
        </p:spPr>
      </p:pic>
      <p:sp>
        <p:nvSpPr>
          <p:cNvPr id="6" name="TextBox 5"/>
          <p:cNvSpPr txBox="1"/>
          <p:nvPr/>
        </p:nvSpPr>
        <p:spPr>
          <a:xfrm>
            <a:off x="1600200" y="5791200"/>
            <a:ext cx="6172200" cy="369332"/>
          </a:xfrm>
          <a:prstGeom prst="rect">
            <a:avLst/>
          </a:prstGeom>
          <a:noFill/>
        </p:spPr>
        <p:txBody>
          <a:bodyPr wrap="square" rtlCol="0">
            <a:spAutoFit/>
          </a:bodyPr>
          <a:lstStyle/>
          <a:p>
            <a:pPr algn="ctr"/>
            <a:r>
              <a:rPr lang="en-US" dirty="0" smtClean="0">
                <a:solidFill>
                  <a:srgbClr val="FFFF00"/>
                </a:solidFill>
              </a:rPr>
              <a:t>Developmental Cell 19, November 16, 2010</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65" descr="PPT165.png"/>
          <p:cNvPicPr>
            <a:picLocks noGrp="1" noChangeAspect="1"/>
          </p:cNvPicPr>
          <p:nvPr>
            <p:ph idx="1"/>
          </p:nvPr>
        </p:nvPicPr>
        <p:blipFill>
          <a:blip r:embed="rId2" cstate="print"/>
          <a:stretch>
            <a:fillRect/>
          </a:stretch>
        </p:blipFill>
        <p:spPr>
          <a:xfrm>
            <a:off x="0" y="1371600"/>
            <a:ext cx="9144000" cy="2594429"/>
          </a:xfrm>
        </p:spPr>
      </p:pic>
      <p:sp>
        <p:nvSpPr>
          <p:cNvPr id="5" name="TextBox 4"/>
          <p:cNvSpPr txBox="1"/>
          <p:nvPr/>
        </p:nvSpPr>
        <p:spPr>
          <a:xfrm>
            <a:off x="1828800" y="5791200"/>
            <a:ext cx="4724400" cy="369332"/>
          </a:xfrm>
          <a:prstGeom prst="rect">
            <a:avLst/>
          </a:prstGeom>
          <a:noFill/>
        </p:spPr>
        <p:txBody>
          <a:bodyPr wrap="square" rtlCol="0">
            <a:spAutoFit/>
          </a:bodyPr>
          <a:lstStyle/>
          <a:p>
            <a:pPr algn="ctr"/>
            <a:r>
              <a:rPr lang="en-US" dirty="0" smtClean="0">
                <a:solidFill>
                  <a:srgbClr val="FF0000"/>
                </a:solidFill>
              </a:rPr>
              <a:t>Trends in Genetics Vol.25 No.8  2009</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6A" descr="PPT16A.png"/>
          <p:cNvPicPr>
            <a:picLocks noGrp="1" noChangeAspect="1"/>
          </p:cNvPicPr>
          <p:nvPr>
            <p:ph idx="1"/>
          </p:nvPr>
        </p:nvPicPr>
        <p:blipFill>
          <a:blip r:embed="rId2" cstate="print"/>
          <a:stretch>
            <a:fillRect/>
          </a:stretch>
        </p:blipFill>
        <p:spPr>
          <a:xfrm>
            <a:off x="626017" y="2133600"/>
            <a:ext cx="7855529" cy="20574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8" descr="PPTB8.png"/>
          <p:cNvPicPr>
            <a:picLocks noChangeAspect="1"/>
          </p:cNvPicPr>
          <p:nvPr/>
        </p:nvPicPr>
        <p:blipFill>
          <a:blip r:embed="rId2" cstate="print"/>
          <a:stretch>
            <a:fillRect/>
          </a:stretch>
        </p:blipFill>
        <p:spPr>
          <a:xfrm>
            <a:off x="1295400" y="457200"/>
            <a:ext cx="6409524" cy="1247619"/>
          </a:xfrm>
          <a:prstGeom prst="rect">
            <a:avLst/>
          </a:prstGeom>
        </p:spPr>
      </p:pic>
      <p:sp>
        <p:nvSpPr>
          <p:cNvPr id="3" name="TextBox 2"/>
          <p:cNvSpPr txBox="1"/>
          <p:nvPr/>
        </p:nvSpPr>
        <p:spPr>
          <a:xfrm>
            <a:off x="1447800" y="6019800"/>
            <a:ext cx="6248400" cy="369332"/>
          </a:xfrm>
          <a:prstGeom prst="rect">
            <a:avLst/>
          </a:prstGeom>
          <a:noFill/>
        </p:spPr>
        <p:txBody>
          <a:bodyPr wrap="square" rtlCol="0">
            <a:spAutoFit/>
          </a:bodyPr>
          <a:lstStyle/>
          <a:p>
            <a:pPr algn="ctr"/>
            <a:r>
              <a:rPr lang="en-US" dirty="0" smtClean="0">
                <a:solidFill>
                  <a:srgbClr val="FF0000"/>
                </a:solidFill>
              </a:rPr>
              <a:t>NATURE REVIEWS | </a:t>
            </a:r>
            <a:r>
              <a:rPr lang="en-US" b="1" dirty="0" smtClean="0">
                <a:solidFill>
                  <a:srgbClr val="FF0000"/>
                </a:solidFill>
              </a:rPr>
              <a:t>GENETICS    </a:t>
            </a:r>
            <a:r>
              <a:rPr lang="en-US" dirty="0" smtClean="0">
                <a:solidFill>
                  <a:srgbClr val="FF0000"/>
                </a:solidFill>
              </a:rPr>
              <a:t>VOLUME 8 | JANUARY 2007</a:t>
            </a:r>
            <a:r>
              <a:rPr lang="en-US" b="1" dirty="0" smtClean="0">
                <a:solidFill>
                  <a:srgbClr val="FF0000"/>
                </a:solidFill>
              </a:rPr>
              <a:t> </a:t>
            </a:r>
            <a:endParaRPr lang="en-US" dirty="0">
              <a:solidFill>
                <a:srgbClr val="FF0000"/>
              </a:solidFill>
            </a:endParaRPr>
          </a:p>
        </p:txBody>
      </p:sp>
      <p:pic>
        <p:nvPicPr>
          <p:cNvPr id="4" name="Snagit_PPTBE" descr="PPTBE.png"/>
          <p:cNvPicPr>
            <a:picLocks noChangeAspect="1"/>
          </p:cNvPicPr>
          <p:nvPr/>
        </p:nvPicPr>
        <p:blipFill>
          <a:blip r:embed="rId3" cstate="print"/>
          <a:stretch>
            <a:fillRect/>
          </a:stretch>
        </p:blipFill>
        <p:spPr>
          <a:xfrm>
            <a:off x="2133600" y="1828800"/>
            <a:ext cx="4609524" cy="2666667"/>
          </a:xfrm>
          <a:prstGeom prst="rect">
            <a:avLst/>
          </a:prstGeom>
        </p:spPr>
      </p:pic>
      <p:pic>
        <p:nvPicPr>
          <p:cNvPr id="5" name="Snagit_PPTC0" descr="PPTC0.png"/>
          <p:cNvPicPr>
            <a:picLocks noChangeAspect="1"/>
          </p:cNvPicPr>
          <p:nvPr/>
        </p:nvPicPr>
        <p:blipFill>
          <a:blip r:embed="rId4" cstate="print"/>
          <a:stretch>
            <a:fillRect/>
          </a:stretch>
        </p:blipFill>
        <p:spPr>
          <a:xfrm>
            <a:off x="2133600" y="4648200"/>
            <a:ext cx="4580953" cy="100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smtClean="0">
                <a:solidFill>
                  <a:srgbClr val="FF0000"/>
                </a:solidFill>
              </a:rPr>
              <a:t>Heterochromatin</a:t>
            </a:r>
            <a:endParaRPr lang="en-US" sz="4000" dirty="0">
              <a:solidFill>
                <a:srgbClr val="FF0000"/>
              </a:solidFill>
            </a:endParaRPr>
          </a:p>
        </p:txBody>
      </p:sp>
      <p:pic>
        <p:nvPicPr>
          <p:cNvPr id="4" name="Content Placeholder 3" descr="Difference-Between-Euchromatin-and-Heterochromatin-2.jpg"/>
          <p:cNvPicPr>
            <a:picLocks noGrp="1" noChangeAspect="1"/>
          </p:cNvPicPr>
          <p:nvPr>
            <p:ph idx="1"/>
          </p:nvPr>
        </p:nvPicPr>
        <p:blipFill>
          <a:blip r:embed="rId2" cstate="print"/>
          <a:stretch>
            <a:fillRect/>
          </a:stretch>
        </p:blipFill>
        <p:spPr>
          <a:xfrm>
            <a:off x="2057400" y="1219200"/>
            <a:ext cx="4876799" cy="4841714"/>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2914650"/>
          </a:xfrm>
        </p:spPr>
        <p:txBody>
          <a:bodyPr>
            <a:normAutofit/>
          </a:bodyPr>
          <a:lstStyle/>
          <a:p>
            <a:r>
              <a:rPr lang="en-US" sz="3600" dirty="0" smtClean="0">
                <a:solidFill>
                  <a:srgbClr val="FFC000"/>
                </a:solidFill>
              </a:rPr>
              <a:t>My transgression </a:t>
            </a:r>
            <a:r>
              <a:rPr lang="en-US" sz="3600" i="1" dirty="0" smtClean="0">
                <a:solidFill>
                  <a:srgbClr val="FFC000"/>
                </a:solidFill>
              </a:rPr>
              <a:t>is sealed up in a bag, and thou </a:t>
            </a:r>
            <a:r>
              <a:rPr lang="en-US" sz="3600" i="1" dirty="0" err="1" smtClean="0">
                <a:solidFill>
                  <a:srgbClr val="FFC000"/>
                </a:solidFill>
              </a:rPr>
              <a:t>sewest</a:t>
            </a:r>
            <a:r>
              <a:rPr lang="en-US" sz="3600" i="1" dirty="0" smtClean="0">
                <a:solidFill>
                  <a:srgbClr val="FFC000"/>
                </a:solidFill>
              </a:rPr>
              <a:t> up mine iniquity. </a:t>
            </a:r>
            <a:br>
              <a:rPr lang="en-US" sz="3600" i="1" dirty="0" smtClean="0">
                <a:solidFill>
                  <a:srgbClr val="FFC000"/>
                </a:solidFill>
              </a:rPr>
            </a:br>
            <a:r>
              <a:rPr lang="en-US" sz="3600" i="1" dirty="0" smtClean="0">
                <a:solidFill>
                  <a:srgbClr val="FFC000"/>
                </a:solidFill>
              </a:rPr>
              <a:t>			</a:t>
            </a:r>
            <a:r>
              <a:rPr lang="en-US" sz="3600" dirty="0" smtClean="0">
                <a:solidFill>
                  <a:srgbClr val="92D050"/>
                </a:solidFill>
              </a:rPr>
              <a:t>(Job 14:17 KJV)</a:t>
            </a:r>
            <a:endParaRPr lang="en-US" sz="3600" dirty="0">
              <a:solidFill>
                <a:srgbClr val="92D050"/>
              </a:solidFill>
            </a:endParaRPr>
          </a:p>
        </p:txBody>
      </p:sp>
      <p:sp>
        <p:nvSpPr>
          <p:cNvPr id="3" name="Subtitle 2"/>
          <p:cNvSpPr>
            <a:spLocks noGrp="1"/>
          </p:cNvSpPr>
          <p:nvPr>
            <p:ph type="subTitle" idx="1"/>
          </p:nvPr>
        </p:nvSpPr>
        <p:spPr>
          <a:xfrm>
            <a:off x="838200" y="3886200"/>
            <a:ext cx="6934200" cy="2514600"/>
          </a:xfrm>
        </p:spPr>
        <p:txBody>
          <a:bodyPr>
            <a:normAutofit/>
          </a:bodyPr>
          <a:lstStyle/>
          <a:p>
            <a:pPr algn="l"/>
            <a:r>
              <a:rPr lang="en-US" sz="3600" dirty="0" smtClean="0">
                <a:solidFill>
                  <a:srgbClr val="FFC000"/>
                </a:solidFill>
              </a:rPr>
              <a:t>The iniquity of Ephraim </a:t>
            </a:r>
            <a:r>
              <a:rPr lang="en-US" sz="3600" i="1" dirty="0" smtClean="0">
                <a:solidFill>
                  <a:srgbClr val="FFC000"/>
                </a:solidFill>
              </a:rPr>
              <a:t>is bound up; his sin is hid. </a:t>
            </a:r>
          </a:p>
          <a:p>
            <a:pPr algn="l"/>
            <a:r>
              <a:rPr lang="en-US" sz="3600" dirty="0" smtClean="0">
                <a:solidFill>
                  <a:srgbClr val="92D050"/>
                </a:solidFill>
              </a:rPr>
              <a:t>					(</a:t>
            </a:r>
            <a:r>
              <a:rPr lang="en-US" sz="3600" dirty="0" err="1" smtClean="0">
                <a:solidFill>
                  <a:srgbClr val="92D050"/>
                </a:solidFill>
              </a:rPr>
              <a:t>Hos</a:t>
            </a:r>
            <a:r>
              <a:rPr lang="en-US" sz="3600" dirty="0" smtClean="0">
                <a:solidFill>
                  <a:srgbClr val="92D050"/>
                </a:solidFill>
              </a:rPr>
              <a:t> 13:12)</a:t>
            </a:r>
          </a:p>
          <a:p>
            <a:endParaRPr lang="en-US" sz="3600" dirty="0" smtClean="0"/>
          </a:p>
          <a:p>
            <a:pPr algn="l"/>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C000"/>
                </a:solidFill>
              </a:rPr>
              <a:t>Smallest to Biggest</a:t>
            </a:r>
            <a:endParaRPr lang="en-US" sz="2800" dirty="0"/>
          </a:p>
        </p:txBody>
      </p:sp>
      <p:pic>
        <p:nvPicPr>
          <p:cNvPr id="4" name="StoG.wmv">
            <a:hlinkClick r:id="" action="ppaction://media"/>
          </p:cNvPr>
          <p:cNvPicPr>
            <a:picLocks noGrp="1" noRot="1" noChangeAspect="1"/>
          </p:cNvPicPr>
          <p:nvPr>
            <p:ph idx="1"/>
            <a:videoFile r:link="rId1"/>
          </p:nvPr>
        </p:nvPicPr>
        <p:blipFill>
          <a:blip r:embed="rId3" cstate="print"/>
          <a:stretch>
            <a:fillRect/>
          </a:stretch>
        </p:blipFill>
        <p:spPr>
          <a:xfrm>
            <a:off x="457200" y="1752600"/>
            <a:ext cx="8181474"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endParaRPr lang="en-US" dirty="0"/>
          </a:p>
        </p:txBody>
      </p:sp>
      <p:sp>
        <p:nvSpPr>
          <p:cNvPr id="3" name="Content Placeholder 2"/>
          <p:cNvSpPr>
            <a:spLocks noGrp="1"/>
          </p:cNvSpPr>
          <p:nvPr>
            <p:ph idx="1"/>
          </p:nvPr>
        </p:nvSpPr>
        <p:spPr>
          <a:xfrm>
            <a:off x="457200" y="1066800"/>
            <a:ext cx="8229600" cy="5059363"/>
          </a:xfrm>
        </p:spPr>
        <p:txBody>
          <a:bodyPr anchor="ctr"/>
          <a:lstStyle/>
          <a:p>
            <a:pPr>
              <a:buNone/>
            </a:pPr>
            <a:r>
              <a:rPr lang="en-US" sz="3600" dirty="0" smtClean="0">
                <a:solidFill>
                  <a:srgbClr val="FF0000"/>
                </a:solidFill>
              </a:rPr>
              <a:t>He that is not with me is against me: and he that </a:t>
            </a:r>
            <a:r>
              <a:rPr lang="en-US" sz="3600" dirty="0" err="1" smtClean="0">
                <a:solidFill>
                  <a:srgbClr val="FF0000"/>
                </a:solidFill>
              </a:rPr>
              <a:t>gathereth</a:t>
            </a:r>
            <a:r>
              <a:rPr lang="en-US" sz="3600" dirty="0" smtClean="0">
                <a:solidFill>
                  <a:srgbClr val="FF0000"/>
                </a:solidFill>
              </a:rPr>
              <a:t> not with me </a:t>
            </a:r>
            <a:r>
              <a:rPr lang="en-US" sz="3600" dirty="0" err="1" smtClean="0">
                <a:solidFill>
                  <a:srgbClr val="FF0000"/>
                </a:solidFill>
              </a:rPr>
              <a:t>scattereth</a:t>
            </a:r>
            <a:r>
              <a:rPr lang="en-US" sz="3600" dirty="0" smtClean="0">
                <a:solidFill>
                  <a:srgbClr val="FF0000"/>
                </a:solidFill>
              </a:rPr>
              <a:t>. </a:t>
            </a:r>
          </a:p>
          <a:p>
            <a:pPr>
              <a:buNone/>
            </a:pPr>
            <a:r>
              <a:rPr lang="en-US" sz="3600" dirty="0" smtClean="0">
                <a:solidFill>
                  <a:srgbClr val="92D050"/>
                </a:solidFill>
              </a:rPr>
              <a:t>							(Luke 11:23)</a:t>
            </a:r>
          </a:p>
          <a:p>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63" descr="PPT163.png"/>
          <p:cNvPicPr>
            <a:picLocks noGrp="1" noChangeAspect="1"/>
          </p:cNvPicPr>
          <p:nvPr>
            <p:ph idx="1"/>
          </p:nvPr>
        </p:nvPicPr>
        <p:blipFill>
          <a:blip r:embed="rId2" cstate="print"/>
          <a:stretch>
            <a:fillRect/>
          </a:stretch>
        </p:blipFill>
        <p:spPr>
          <a:xfrm>
            <a:off x="76200" y="76200"/>
            <a:ext cx="8914286" cy="2580953"/>
          </a:xfrm>
        </p:spPr>
      </p:pic>
      <p:pic>
        <p:nvPicPr>
          <p:cNvPr id="5" name="Snagit_PPT167" descr="PPT167.png"/>
          <p:cNvPicPr>
            <a:picLocks noChangeAspect="1"/>
          </p:cNvPicPr>
          <p:nvPr/>
        </p:nvPicPr>
        <p:blipFill>
          <a:blip r:embed="rId3" cstate="print"/>
          <a:stretch>
            <a:fillRect/>
          </a:stretch>
        </p:blipFill>
        <p:spPr>
          <a:xfrm>
            <a:off x="3048000" y="2438399"/>
            <a:ext cx="5486400" cy="4273237"/>
          </a:xfrm>
          <a:prstGeom prst="rect">
            <a:avLst/>
          </a:prstGeom>
        </p:spPr>
      </p:pic>
      <p:sp>
        <p:nvSpPr>
          <p:cNvPr id="6" name="TextBox 5"/>
          <p:cNvSpPr txBox="1"/>
          <p:nvPr/>
        </p:nvSpPr>
        <p:spPr>
          <a:xfrm>
            <a:off x="0" y="5867400"/>
            <a:ext cx="2971800" cy="369332"/>
          </a:xfrm>
          <a:prstGeom prst="rect">
            <a:avLst/>
          </a:prstGeom>
          <a:noFill/>
        </p:spPr>
        <p:txBody>
          <a:bodyPr wrap="square" rtlCol="0">
            <a:spAutoFit/>
          </a:bodyPr>
          <a:lstStyle/>
          <a:p>
            <a:r>
              <a:rPr lang="en-US" dirty="0" smtClean="0">
                <a:solidFill>
                  <a:srgbClr val="FF0000"/>
                </a:solidFill>
              </a:rPr>
              <a:t>NATURE REVIEWS | </a:t>
            </a:r>
            <a:r>
              <a:rPr lang="en-US" b="1" dirty="0" smtClean="0">
                <a:solidFill>
                  <a:srgbClr val="FF0000"/>
                </a:solidFill>
              </a:rPr>
              <a:t>GENETICS</a:t>
            </a:r>
            <a:endParaRPr lang="en-US" dirty="0">
              <a:solidFill>
                <a:srgbClr val="FF0000"/>
              </a:solidFill>
            </a:endParaRPr>
          </a:p>
        </p:txBody>
      </p:sp>
      <p:sp>
        <p:nvSpPr>
          <p:cNvPr id="7" name="TextBox 6"/>
          <p:cNvSpPr txBox="1"/>
          <p:nvPr/>
        </p:nvSpPr>
        <p:spPr>
          <a:xfrm>
            <a:off x="0" y="6324600"/>
            <a:ext cx="3124200" cy="338554"/>
          </a:xfrm>
          <a:prstGeom prst="rect">
            <a:avLst/>
          </a:prstGeom>
          <a:noFill/>
        </p:spPr>
        <p:txBody>
          <a:bodyPr wrap="square" rtlCol="0">
            <a:spAutoFit/>
          </a:bodyPr>
          <a:lstStyle/>
          <a:p>
            <a:r>
              <a:rPr lang="en-US" sz="1600" dirty="0" smtClean="0">
                <a:solidFill>
                  <a:srgbClr val="FF0000"/>
                </a:solidFill>
              </a:rPr>
              <a:t>VOLUME 12 | AUGUST 2011 | 569</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chor="ctr"/>
          <a:lstStyle/>
          <a:p>
            <a:pPr>
              <a:buNone/>
            </a:pPr>
            <a:r>
              <a:rPr lang="en-US" dirty="0" smtClean="0">
                <a:solidFill>
                  <a:srgbClr val="FFFF00"/>
                </a:solidFill>
              </a:rPr>
              <a:t>Keeping mercy for thousands, forgiving iniquity and transgression and sin, and that will by no means clear </a:t>
            </a:r>
            <a:r>
              <a:rPr lang="en-US" i="1" dirty="0" smtClean="0">
                <a:solidFill>
                  <a:srgbClr val="FFFF00"/>
                </a:solidFill>
              </a:rPr>
              <a:t>the guilty; visiting the iniquity of the fathers upon the children, and upon the children's children, unto the third and to the fourth generation. </a:t>
            </a:r>
          </a:p>
          <a:p>
            <a:pPr>
              <a:buNone/>
            </a:pPr>
            <a:r>
              <a:rPr lang="en-US" dirty="0" smtClean="0">
                <a:solidFill>
                  <a:srgbClr val="92D050"/>
                </a:solidFill>
              </a:rPr>
              <a:t>							(Exodus 34:7)</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VIRUSES</a:t>
            </a:r>
            <a:endParaRPr lang="en-US" dirty="0">
              <a:solidFill>
                <a:srgbClr val="FFFF00"/>
              </a:solidFill>
            </a:endParaRPr>
          </a:p>
        </p:txBody>
      </p:sp>
      <p:sp>
        <p:nvSpPr>
          <p:cNvPr id="3" name="Content Placeholder 2"/>
          <p:cNvSpPr>
            <a:spLocks noGrp="1"/>
          </p:cNvSpPr>
          <p:nvPr>
            <p:ph idx="1"/>
          </p:nvPr>
        </p:nvSpPr>
        <p:spPr/>
        <p:txBody>
          <a:bodyPr/>
          <a:lstStyle/>
          <a:p>
            <a:endParaRPr lang="en-US" dirty="0" smtClean="0"/>
          </a:p>
          <a:p>
            <a:endParaRPr lang="en-US" dirty="0" smtClean="0"/>
          </a:p>
          <a:p>
            <a:pPr algn="ctr">
              <a:buNone/>
            </a:pPr>
            <a:r>
              <a:rPr lang="en-US" sz="5400" dirty="0" smtClean="0">
                <a:solidFill>
                  <a:srgbClr val="FFFF00"/>
                </a:solidFill>
              </a:rPr>
              <a:t>The Mutated Sons of TE’s</a:t>
            </a:r>
            <a:endParaRPr lang="en-US" sz="5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77" descr="PPT177.png"/>
          <p:cNvPicPr>
            <a:picLocks noGrp="1" noChangeAspect="1"/>
          </p:cNvPicPr>
          <p:nvPr>
            <p:ph idx="1"/>
          </p:nvPr>
        </p:nvPicPr>
        <p:blipFill>
          <a:blip r:embed="rId2" cstate="print"/>
          <a:stretch>
            <a:fillRect/>
          </a:stretch>
        </p:blipFill>
        <p:spPr>
          <a:xfrm>
            <a:off x="0" y="1219200"/>
            <a:ext cx="9144000" cy="1230624"/>
          </a:xfrm>
        </p:spPr>
      </p:pic>
      <p:pic>
        <p:nvPicPr>
          <p:cNvPr id="5" name="Snagit_PPT179" descr="PPT179.png"/>
          <p:cNvPicPr>
            <a:picLocks noChangeAspect="1"/>
          </p:cNvPicPr>
          <p:nvPr/>
        </p:nvPicPr>
        <p:blipFill>
          <a:blip r:embed="rId3" cstate="print"/>
          <a:stretch>
            <a:fillRect/>
          </a:stretch>
        </p:blipFill>
        <p:spPr>
          <a:xfrm>
            <a:off x="1752600" y="2667000"/>
            <a:ext cx="5609524" cy="2171429"/>
          </a:xfrm>
          <a:prstGeom prst="rect">
            <a:avLst/>
          </a:prstGeom>
        </p:spPr>
      </p:pic>
      <p:sp>
        <p:nvSpPr>
          <p:cNvPr id="6" name="TextBox 5"/>
          <p:cNvSpPr txBox="1"/>
          <p:nvPr/>
        </p:nvSpPr>
        <p:spPr>
          <a:xfrm>
            <a:off x="1905000" y="5638800"/>
            <a:ext cx="5410200" cy="369332"/>
          </a:xfrm>
          <a:prstGeom prst="rect">
            <a:avLst/>
          </a:prstGeom>
          <a:noFill/>
        </p:spPr>
        <p:txBody>
          <a:bodyPr wrap="square" rtlCol="0">
            <a:spAutoFit/>
          </a:bodyPr>
          <a:lstStyle/>
          <a:p>
            <a:pPr algn="ctr"/>
            <a:r>
              <a:rPr lang="en-US" i="1" dirty="0" smtClean="0">
                <a:solidFill>
                  <a:srgbClr val="FF0000"/>
                </a:solidFill>
              </a:rPr>
              <a:t>Biology Direct 2006, </a:t>
            </a:r>
            <a:r>
              <a:rPr lang="en-US" b="1" i="1" dirty="0" smtClean="0">
                <a:solidFill>
                  <a:srgbClr val="FF0000"/>
                </a:solidFill>
              </a:rPr>
              <a:t>1:29</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47" descr="PPT147.png"/>
          <p:cNvPicPr>
            <a:picLocks noGrp="1" noChangeAspect="1"/>
          </p:cNvPicPr>
          <p:nvPr>
            <p:ph idx="1"/>
          </p:nvPr>
        </p:nvPicPr>
        <p:blipFill>
          <a:blip r:embed="rId2" cstate="print"/>
          <a:stretch>
            <a:fillRect/>
          </a:stretch>
        </p:blipFill>
        <p:spPr>
          <a:xfrm>
            <a:off x="838200" y="199860"/>
            <a:ext cx="7371792" cy="642954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37" descr="PPT37.png"/>
          <p:cNvPicPr>
            <a:picLocks noGrp="1" noChangeAspect="1"/>
          </p:cNvPicPr>
          <p:nvPr>
            <p:ph idx="1"/>
          </p:nvPr>
        </p:nvPicPr>
        <p:blipFill>
          <a:blip r:embed="rId2" cstate="print"/>
          <a:stretch>
            <a:fillRect/>
          </a:stretch>
        </p:blipFill>
        <p:spPr>
          <a:xfrm>
            <a:off x="1219200" y="304800"/>
            <a:ext cx="6777617" cy="5638800"/>
          </a:xfrm>
        </p:spPr>
      </p:pic>
      <p:pic>
        <p:nvPicPr>
          <p:cNvPr id="5" name="Snagit_PPT39" descr="PPT39.png"/>
          <p:cNvPicPr>
            <a:picLocks noChangeAspect="1"/>
          </p:cNvPicPr>
          <p:nvPr/>
        </p:nvPicPr>
        <p:blipFill>
          <a:blip r:embed="rId3" cstate="print"/>
          <a:stretch>
            <a:fillRect/>
          </a:stretch>
        </p:blipFill>
        <p:spPr>
          <a:xfrm>
            <a:off x="3886200" y="6172200"/>
            <a:ext cx="1552381" cy="295238"/>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Snagit_PPT2C" descr="PPT2C.png"/>
          <p:cNvPicPr>
            <a:picLocks noGrp="1" noChangeAspect="1"/>
          </p:cNvPicPr>
          <p:nvPr>
            <p:ph idx="1"/>
          </p:nvPr>
        </p:nvPicPr>
        <p:blipFill>
          <a:blip r:embed="rId2" cstate="print"/>
          <a:stretch>
            <a:fillRect/>
          </a:stretch>
        </p:blipFill>
        <p:spPr>
          <a:xfrm>
            <a:off x="2057400" y="152400"/>
            <a:ext cx="4992367" cy="6124895"/>
          </a:xfrm>
        </p:spPr>
      </p:pic>
      <p:sp>
        <p:nvSpPr>
          <p:cNvPr id="4" name="TextBox 3"/>
          <p:cNvSpPr txBox="1"/>
          <p:nvPr/>
        </p:nvSpPr>
        <p:spPr>
          <a:xfrm>
            <a:off x="1905000" y="6400800"/>
            <a:ext cx="5334000" cy="307777"/>
          </a:xfrm>
          <a:prstGeom prst="rect">
            <a:avLst/>
          </a:prstGeom>
          <a:noFill/>
        </p:spPr>
        <p:txBody>
          <a:bodyPr wrap="square" rtlCol="0">
            <a:spAutoFit/>
          </a:bodyPr>
          <a:lstStyle/>
          <a:p>
            <a:pPr algn="ctr"/>
            <a:r>
              <a:rPr lang="en-US" sz="1400" dirty="0" smtClean="0">
                <a:solidFill>
                  <a:srgbClr val="FFFF00"/>
                </a:solidFill>
              </a:rPr>
              <a:t>New Scientist   30 January 2010</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74638"/>
            <a:ext cx="3733800" cy="1143000"/>
          </a:xfrm>
        </p:spPr>
        <p:txBody>
          <a:bodyPr>
            <a:normAutofit/>
          </a:bodyPr>
          <a:lstStyle/>
          <a:p>
            <a:r>
              <a:rPr lang="en-US" sz="2000" dirty="0" smtClean="0">
                <a:solidFill>
                  <a:srgbClr val="FF0000"/>
                </a:solidFill>
              </a:rPr>
              <a:t>TOXIN/ANTITOXIN MODULE</a:t>
            </a:r>
            <a:endParaRPr lang="en-US" sz="2000" dirty="0">
              <a:solidFill>
                <a:srgbClr val="FF0000"/>
              </a:solidFill>
            </a:endParaRPr>
          </a:p>
        </p:txBody>
      </p:sp>
      <p:pic>
        <p:nvPicPr>
          <p:cNvPr id="4" name="Snagit_PPT180" descr="PPT180.png"/>
          <p:cNvPicPr>
            <a:picLocks noGrp="1" noChangeAspect="1"/>
          </p:cNvPicPr>
          <p:nvPr>
            <p:ph idx="1"/>
          </p:nvPr>
        </p:nvPicPr>
        <p:blipFill>
          <a:blip r:embed="rId2" cstate="print"/>
          <a:stretch>
            <a:fillRect/>
          </a:stretch>
        </p:blipFill>
        <p:spPr>
          <a:xfrm>
            <a:off x="457200" y="228600"/>
            <a:ext cx="4400000" cy="2161905"/>
          </a:xfrm>
        </p:spPr>
      </p:pic>
      <p:sp>
        <p:nvSpPr>
          <p:cNvPr id="5" name="TextBox 4"/>
          <p:cNvSpPr txBox="1"/>
          <p:nvPr/>
        </p:nvSpPr>
        <p:spPr>
          <a:xfrm>
            <a:off x="457200" y="2438400"/>
            <a:ext cx="4495800" cy="307777"/>
          </a:xfrm>
          <a:prstGeom prst="rect">
            <a:avLst/>
          </a:prstGeom>
          <a:noFill/>
        </p:spPr>
        <p:txBody>
          <a:bodyPr wrap="square" rtlCol="0">
            <a:spAutoFit/>
          </a:bodyPr>
          <a:lstStyle/>
          <a:p>
            <a:r>
              <a:rPr lang="en-US" sz="1400" dirty="0" smtClean="0">
                <a:solidFill>
                  <a:srgbClr val="FFFF00"/>
                </a:solidFill>
              </a:rPr>
              <a:t>© Springer </a:t>
            </a:r>
            <a:r>
              <a:rPr lang="en-US" sz="1400" dirty="0" err="1" smtClean="0">
                <a:solidFill>
                  <a:srgbClr val="FFFF00"/>
                </a:solidFill>
              </a:rPr>
              <a:t>Science+Business</a:t>
            </a:r>
            <a:r>
              <a:rPr lang="en-US" sz="1400" dirty="0" smtClean="0">
                <a:solidFill>
                  <a:srgbClr val="FFFF00"/>
                </a:solidFill>
              </a:rPr>
              <a:t> Media Dordrecht 2012</a:t>
            </a:r>
            <a:endParaRPr lang="en-US" sz="1400" dirty="0">
              <a:solidFill>
                <a:srgbClr val="FFFF00"/>
              </a:solidFill>
            </a:endParaRPr>
          </a:p>
        </p:txBody>
      </p:sp>
      <p:pic>
        <p:nvPicPr>
          <p:cNvPr id="6" name="Snagit_PPT183" descr="PPT183.png"/>
          <p:cNvPicPr>
            <a:picLocks noChangeAspect="1"/>
          </p:cNvPicPr>
          <p:nvPr/>
        </p:nvPicPr>
        <p:blipFill>
          <a:blip r:embed="rId3" cstate="print"/>
          <a:stretch>
            <a:fillRect/>
          </a:stretch>
        </p:blipFill>
        <p:spPr>
          <a:xfrm>
            <a:off x="990600" y="2971800"/>
            <a:ext cx="7504762" cy="2952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Autofit/>
          </a:bodyPr>
          <a:lstStyle/>
          <a:p>
            <a:pPr algn="l"/>
            <a:r>
              <a:rPr lang="en-US" sz="2800" dirty="0" smtClean="0">
                <a:solidFill>
                  <a:srgbClr val="FFFF00"/>
                </a:solidFill>
              </a:rPr>
              <a:t>They that see thee shall narrowly look upon thee, </a:t>
            </a:r>
            <a:r>
              <a:rPr lang="en-US" sz="2800" i="1" dirty="0" smtClean="0">
                <a:solidFill>
                  <a:srgbClr val="FFFF00"/>
                </a:solidFill>
              </a:rPr>
              <a:t>and consider thee, saying, Is this the man that made the earth to tremble, that did shake kingdoms; That made the world as a wilderness, and destroyed the cities thereof; that opened not the house of his prisoners? </a:t>
            </a:r>
            <a:br>
              <a:rPr lang="en-US" sz="2800" i="1" dirty="0" smtClean="0">
                <a:solidFill>
                  <a:srgbClr val="FFFF00"/>
                </a:solidFill>
              </a:rPr>
            </a:br>
            <a:r>
              <a:rPr lang="en-US" sz="2800" i="1" dirty="0" smtClean="0">
                <a:solidFill>
                  <a:srgbClr val="FFFF00"/>
                </a:solidFill>
              </a:rPr>
              <a:t>						</a:t>
            </a:r>
            <a:r>
              <a:rPr lang="en-US" sz="2800" dirty="0" smtClean="0">
                <a:solidFill>
                  <a:srgbClr val="92D050"/>
                </a:solidFill>
              </a:rPr>
              <a:t>(Isa 14:16-17)</a:t>
            </a:r>
            <a:endParaRPr lang="en-US" sz="2800" dirty="0">
              <a:solidFill>
                <a:srgbClr val="92D050"/>
              </a:solidFill>
            </a:endParaRPr>
          </a:p>
        </p:txBody>
      </p:sp>
      <p:sp>
        <p:nvSpPr>
          <p:cNvPr id="3" name="Content Placeholder 2"/>
          <p:cNvSpPr>
            <a:spLocks noGrp="1"/>
          </p:cNvSpPr>
          <p:nvPr>
            <p:ph idx="1"/>
          </p:nvPr>
        </p:nvSpPr>
        <p:spPr>
          <a:xfrm>
            <a:off x="457200" y="3048000"/>
            <a:ext cx="8229600" cy="3429000"/>
          </a:xfrm>
        </p:spPr>
        <p:txBody>
          <a:bodyPr anchor="ctr">
            <a:normAutofit/>
          </a:bodyPr>
          <a:lstStyle/>
          <a:p>
            <a:pPr>
              <a:buNone/>
            </a:pPr>
            <a:r>
              <a:rPr lang="en-US" sz="2800" dirty="0" smtClean="0">
                <a:solidFill>
                  <a:srgbClr val="FFFF00"/>
                </a:solidFill>
              </a:rPr>
              <a:t>The Spirit of the Lord GOD </a:t>
            </a:r>
            <a:r>
              <a:rPr lang="en-US" sz="2800" i="1" dirty="0" smtClean="0">
                <a:solidFill>
                  <a:srgbClr val="FFFF00"/>
                </a:solidFill>
              </a:rPr>
              <a:t>is upon me; because the LORD hath anointed me to preach good tidings unto the meek; he hath sent me to bind up the brokenhearted, to proclaim liberty to the captives, and the opening of the prison to them that are bound; </a:t>
            </a:r>
            <a:r>
              <a:rPr lang="en-US" sz="2800" dirty="0" smtClean="0">
                <a:solidFill>
                  <a:srgbClr val="92D050"/>
                </a:solidFill>
              </a:rPr>
              <a:t>						(Isa 61:1)</a:t>
            </a:r>
            <a:endParaRPr lang="en-US" sz="2800"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700" dirty="0" smtClean="0">
                <a:solidFill>
                  <a:srgbClr val="FFC000"/>
                </a:solidFill>
              </a:rPr>
              <a:t>INFORMATION THEORY</a:t>
            </a:r>
            <a:r>
              <a:rPr lang="en-US" sz="2400" dirty="0" smtClean="0"/>
              <a:t/>
            </a:r>
            <a:br>
              <a:rPr lang="en-US" sz="2400" dirty="0" smtClean="0"/>
            </a:br>
            <a:endParaRPr lang="en-US" sz="2400" dirty="0"/>
          </a:p>
        </p:txBody>
      </p:sp>
      <p:sp>
        <p:nvSpPr>
          <p:cNvPr id="3" name="Content Placeholder 2"/>
          <p:cNvSpPr>
            <a:spLocks noGrp="1"/>
          </p:cNvSpPr>
          <p:nvPr>
            <p:ph idx="1"/>
          </p:nvPr>
        </p:nvSpPr>
        <p:spPr>
          <a:xfrm>
            <a:off x="457200" y="990600"/>
            <a:ext cx="8229600" cy="5257800"/>
          </a:xfrm>
        </p:spPr>
        <p:txBody>
          <a:bodyPr anchor="ctr">
            <a:normAutofit/>
          </a:bodyPr>
          <a:lstStyle/>
          <a:p>
            <a:pPr marL="514350" indent="-514350">
              <a:buFont typeface="+mj-lt"/>
              <a:buAutoNum type="arabicPeriod"/>
            </a:pPr>
            <a:r>
              <a:rPr lang="en-US" sz="2000" dirty="0" smtClean="0">
                <a:solidFill>
                  <a:srgbClr val="FFFF00"/>
                </a:solidFill>
              </a:rPr>
              <a:t>Information  ”bits “ (basic unit of information) are the fundamental building blocks of the universe.</a:t>
            </a:r>
          </a:p>
          <a:p>
            <a:pPr>
              <a:buNone/>
            </a:pPr>
            <a:r>
              <a:rPr lang="en-US" sz="2000" dirty="0" smtClean="0">
                <a:solidFill>
                  <a:srgbClr val="FF33CC"/>
                </a:solidFill>
              </a:rPr>
              <a:t>“I believe that </a:t>
            </a:r>
            <a:r>
              <a:rPr lang="en-US" sz="2000" dirty="0" err="1" smtClean="0">
                <a:solidFill>
                  <a:srgbClr val="FF33CC"/>
                </a:solidFill>
              </a:rPr>
              <a:t>spacetime</a:t>
            </a:r>
            <a:r>
              <a:rPr lang="en-US" sz="2000" dirty="0" smtClean="0">
                <a:solidFill>
                  <a:srgbClr val="FF33CC"/>
                </a:solidFill>
              </a:rPr>
              <a:t> is what we call ‘emergent’, says Herman </a:t>
            </a:r>
            <a:r>
              <a:rPr lang="en-US" sz="2000" dirty="0" err="1" smtClean="0">
                <a:solidFill>
                  <a:srgbClr val="FF33CC"/>
                </a:solidFill>
              </a:rPr>
              <a:t>Verlinde</a:t>
            </a:r>
            <a:r>
              <a:rPr lang="en-US" sz="2000" dirty="0" smtClean="0">
                <a:solidFill>
                  <a:srgbClr val="FF33CC"/>
                </a:solidFill>
              </a:rPr>
              <a:t>, a physicist at Princeton University and a former student of </a:t>
            </a:r>
            <a:r>
              <a:rPr lang="en-US" sz="2000" dirty="0" err="1" smtClean="0">
                <a:solidFill>
                  <a:srgbClr val="FF33CC"/>
                </a:solidFill>
              </a:rPr>
              <a:t>t’Hooft</a:t>
            </a:r>
            <a:r>
              <a:rPr lang="en-US" sz="2000" dirty="0" smtClean="0">
                <a:solidFill>
                  <a:srgbClr val="FF33CC"/>
                </a:solidFill>
              </a:rPr>
              <a:t>.  ‘It will come out of a bunch of 0’s and 1’s.” 							</a:t>
            </a:r>
            <a:r>
              <a:rPr lang="en-US" sz="2000" dirty="0" smtClean="0">
                <a:solidFill>
                  <a:srgbClr val="92D050"/>
                </a:solidFill>
              </a:rPr>
              <a:t>Scientific American, February 2012, page 35.</a:t>
            </a:r>
          </a:p>
          <a:p>
            <a:pPr marL="514350" indent="-514350">
              <a:buFont typeface="+mj-lt"/>
              <a:buAutoNum type="arabicPeriod" startAt="2"/>
            </a:pPr>
            <a:r>
              <a:rPr lang="en-US" sz="2000" dirty="0" smtClean="0">
                <a:solidFill>
                  <a:srgbClr val="FFFF00"/>
                </a:solidFill>
              </a:rPr>
              <a:t>Energy and matter are vehicles that carry information.</a:t>
            </a:r>
          </a:p>
          <a:p>
            <a:pPr marL="514350" indent="-514350">
              <a:buFont typeface="+mj-lt"/>
              <a:buAutoNum type="arabicPeriod" startAt="2"/>
            </a:pPr>
            <a:endParaRPr lang="en-US" sz="2000" dirty="0" smtClean="0">
              <a:solidFill>
                <a:srgbClr val="FFFF00"/>
              </a:solidFill>
            </a:endParaRPr>
          </a:p>
          <a:p>
            <a:pPr marL="514350" lvl="0" indent="-514350">
              <a:buFont typeface="+mj-lt"/>
              <a:buAutoNum type="arabicPeriod" startAt="2"/>
            </a:pPr>
            <a:r>
              <a:rPr lang="en-US" sz="2000" dirty="0" smtClean="0">
                <a:solidFill>
                  <a:srgbClr val="FFFF00"/>
                </a:solidFill>
              </a:rPr>
              <a:t>There is no place in the universe that is “information free” (Possible exception BH).</a:t>
            </a:r>
          </a:p>
          <a:p>
            <a:pPr marL="514350" lvl="0" indent="-514350">
              <a:buFont typeface="+mj-lt"/>
              <a:buAutoNum type="arabicPeriod" startAt="2"/>
            </a:pPr>
            <a:endParaRPr lang="en-US" sz="2000" dirty="0" smtClean="0">
              <a:solidFill>
                <a:srgbClr val="FFFF00"/>
              </a:solidFill>
            </a:endParaRPr>
          </a:p>
          <a:p>
            <a:pPr marL="514350" indent="-514350">
              <a:buFont typeface="+mj-lt"/>
              <a:buAutoNum type="arabicPeriod" startAt="2"/>
            </a:pPr>
            <a:r>
              <a:rPr lang="en-US" sz="2000" dirty="0" smtClean="0">
                <a:solidFill>
                  <a:srgbClr val="FFFF00"/>
                </a:solidFill>
              </a:rPr>
              <a:t>Information provides the basis for everything including the human body. 				</a:t>
            </a:r>
            <a:r>
              <a:rPr lang="en-US" sz="2000" dirty="0" smtClean="0">
                <a:solidFill>
                  <a:srgbClr val="92D050"/>
                </a:solidFill>
              </a:rPr>
              <a:t>(Leicester Press Office July 30, 2013)</a:t>
            </a:r>
            <a:r>
              <a:rPr lang="en-US" sz="2000" dirty="0" smtClean="0">
                <a:solidFill>
                  <a:srgbClr val="FFFF00"/>
                </a:solidFill>
              </a:rPr>
              <a:t> </a:t>
            </a:r>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4F" descr="PPT14F.png"/>
          <p:cNvPicPr>
            <a:picLocks noGrp="1" noChangeAspect="1"/>
          </p:cNvPicPr>
          <p:nvPr>
            <p:ph idx="1"/>
          </p:nvPr>
        </p:nvPicPr>
        <p:blipFill>
          <a:blip r:embed="rId2" cstate="print"/>
          <a:stretch>
            <a:fillRect/>
          </a:stretch>
        </p:blipFill>
        <p:spPr>
          <a:xfrm>
            <a:off x="990600" y="228600"/>
            <a:ext cx="7352381" cy="6066667"/>
          </a:xfrm>
        </p:spPr>
      </p:pic>
      <p:sp>
        <p:nvSpPr>
          <p:cNvPr id="5" name="TextBox 4"/>
          <p:cNvSpPr txBox="1"/>
          <p:nvPr/>
        </p:nvSpPr>
        <p:spPr>
          <a:xfrm>
            <a:off x="2362200" y="6400800"/>
            <a:ext cx="5181600" cy="369332"/>
          </a:xfrm>
          <a:prstGeom prst="rect">
            <a:avLst/>
          </a:prstGeom>
          <a:noFill/>
        </p:spPr>
        <p:txBody>
          <a:bodyPr wrap="square" rtlCol="0">
            <a:spAutoFit/>
          </a:bodyPr>
          <a:lstStyle/>
          <a:p>
            <a:pPr algn="ctr"/>
            <a:r>
              <a:rPr lang="en-US" dirty="0" smtClean="0">
                <a:solidFill>
                  <a:srgbClr val="FFFF00"/>
                </a:solidFill>
              </a:rPr>
              <a:t>Current Opinion in Virology 2013, :1–11</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buNone/>
            </a:pPr>
            <a:r>
              <a:rPr lang="en-US" sz="2800" dirty="0" smtClean="0">
                <a:solidFill>
                  <a:srgbClr val="FFFF00"/>
                </a:solidFill>
              </a:rPr>
              <a:t>Why, as by one man sin entered into the world, and death by sin; and so death passed on all men, for that all have sinned:</a:t>
            </a:r>
          </a:p>
          <a:p>
            <a:pPr>
              <a:buNone/>
            </a:pPr>
            <a:r>
              <a:rPr lang="en-US" sz="2800" dirty="0" smtClean="0">
                <a:solidFill>
                  <a:srgbClr val="92D050"/>
                </a:solidFill>
              </a:rPr>
              <a:t>						 (Romans 5:12 AKJV)</a:t>
            </a:r>
          </a:p>
          <a:p>
            <a:pPr>
              <a:buNone/>
            </a:pPr>
            <a:endParaRPr lang="en-US" sz="2800" dirty="0" smtClean="0"/>
          </a:p>
          <a:p>
            <a:pPr>
              <a:buNone/>
            </a:pPr>
            <a:r>
              <a:rPr lang="en-US" sz="2800" dirty="0" smtClean="0">
                <a:solidFill>
                  <a:srgbClr val="FFFF00"/>
                </a:solidFill>
              </a:rPr>
              <a:t>Nevertheless death reigned from Adam to Moses, even over them that had not sinned after the similitude of Adam's transgression, who is the figure of him that was to come. </a:t>
            </a:r>
          </a:p>
          <a:p>
            <a:pPr>
              <a:buNone/>
            </a:pPr>
            <a:r>
              <a:rPr lang="en-US" sz="2800" dirty="0" smtClean="0">
                <a:solidFill>
                  <a:srgbClr val="92D050"/>
                </a:solidFill>
              </a:rPr>
              <a:t>						(Romans 5:14 AKJV)</a:t>
            </a:r>
          </a:p>
          <a:p>
            <a:pPr>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smtClean="0">
                <a:solidFill>
                  <a:srgbClr val="FFFF00"/>
                </a:solidFill>
              </a:rPr>
              <a:t>Genetic Engineering</a:t>
            </a:r>
            <a:endParaRPr lang="en-US" dirty="0">
              <a:solidFill>
                <a:srgbClr val="FFFF00"/>
              </a:solidFill>
            </a:endParaRPr>
          </a:p>
        </p:txBody>
      </p:sp>
      <p:sp>
        <p:nvSpPr>
          <p:cNvPr id="3" name="Content Placeholder 2"/>
          <p:cNvSpPr>
            <a:spLocks noGrp="1"/>
          </p:cNvSpPr>
          <p:nvPr>
            <p:ph idx="1"/>
          </p:nvPr>
        </p:nvSpPr>
        <p:spPr>
          <a:xfrm>
            <a:off x="457200" y="3733800"/>
            <a:ext cx="8229600" cy="2392363"/>
          </a:xfrm>
        </p:spPr>
        <p:txBody>
          <a:bodyPr/>
          <a:lstStyle/>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pic>
        <p:nvPicPr>
          <p:cNvPr id="5" name="Snagit_PPTBE" descr="PPTBE.png"/>
          <p:cNvPicPr>
            <a:picLocks noGrp="1" noChangeAspect="1"/>
          </p:cNvPicPr>
          <p:nvPr>
            <p:ph idx="1"/>
          </p:nvPr>
        </p:nvPicPr>
        <p:blipFill>
          <a:blip r:embed="rId2" cstate="print"/>
          <a:stretch>
            <a:fillRect/>
          </a:stretch>
        </p:blipFill>
        <p:spPr>
          <a:xfrm>
            <a:off x="762000" y="457200"/>
            <a:ext cx="7666667" cy="1714286"/>
          </a:xfrm>
        </p:spPr>
      </p:pic>
      <p:sp>
        <p:nvSpPr>
          <p:cNvPr id="4" name="TextBox 3"/>
          <p:cNvSpPr txBox="1"/>
          <p:nvPr/>
        </p:nvSpPr>
        <p:spPr>
          <a:xfrm>
            <a:off x="1295400" y="6324600"/>
            <a:ext cx="5943600" cy="338554"/>
          </a:xfrm>
          <a:prstGeom prst="rect">
            <a:avLst/>
          </a:prstGeom>
          <a:noFill/>
        </p:spPr>
        <p:txBody>
          <a:bodyPr wrap="square" rtlCol="0">
            <a:spAutoFit/>
          </a:bodyPr>
          <a:lstStyle/>
          <a:p>
            <a:pPr algn="ctr"/>
            <a:r>
              <a:rPr lang="en-US" sz="1600" dirty="0" smtClean="0">
                <a:solidFill>
                  <a:srgbClr val="FFFF00"/>
                </a:solidFill>
              </a:rPr>
              <a:t>Nature Methods | VOL. 6 NO. 6 | JUNE 2009 | 415</a:t>
            </a:r>
            <a:endParaRPr lang="en-US" sz="1600" dirty="0"/>
          </a:p>
        </p:txBody>
      </p:sp>
      <p:pic>
        <p:nvPicPr>
          <p:cNvPr id="6" name="Snagit_PPTC0" descr="PPTC0.png"/>
          <p:cNvPicPr>
            <a:picLocks noChangeAspect="1"/>
          </p:cNvPicPr>
          <p:nvPr/>
        </p:nvPicPr>
        <p:blipFill>
          <a:blip r:embed="rId3" cstate="print"/>
          <a:stretch>
            <a:fillRect/>
          </a:stretch>
        </p:blipFill>
        <p:spPr>
          <a:xfrm>
            <a:off x="1295400" y="2590800"/>
            <a:ext cx="6400000" cy="3047619"/>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solidFill>
                  <a:srgbClr val="FFC000"/>
                </a:solidFill>
              </a:rPr>
              <a:t>How do TE’s affect the host genome?</a:t>
            </a:r>
            <a:endParaRPr lang="en-US" sz="3600" dirty="0">
              <a:solidFill>
                <a:srgbClr val="FFC000"/>
              </a:solidFill>
            </a:endParaRPr>
          </a:p>
        </p:txBody>
      </p:sp>
      <p:sp>
        <p:nvSpPr>
          <p:cNvPr id="3" name="Content Placeholder 2"/>
          <p:cNvSpPr>
            <a:spLocks noGrp="1"/>
          </p:cNvSpPr>
          <p:nvPr>
            <p:ph idx="1"/>
          </p:nvPr>
        </p:nvSpPr>
        <p:spPr>
          <a:xfrm>
            <a:off x="457200" y="1600200"/>
            <a:ext cx="8229600" cy="5105400"/>
          </a:xfrm>
        </p:spPr>
        <p:txBody>
          <a:bodyPr/>
          <a:lstStyle/>
          <a:p>
            <a:r>
              <a:rPr lang="en-US" dirty="0" smtClean="0">
                <a:solidFill>
                  <a:srgbClr val="FFFF00"/>
                </a:solidFill>
              </a:rPr>
              <a:t>They “hijack” it in a number of ways:</a:t>
            </a:r>
          </a:p>
          <a:p>
            <a:endParaRPr lang="en-US" sz="1600" dirty="0" smtClean="0">
              <a:solidFill>
                <a:srgbClr val="FFFF00"/>
              </a:solidFill>
            </a:endParaRPr>
          </a:p>
          <a:p>
            <a:pPr marL="514350" lvl="3" indent="-514350">
              <a:buFont typeface="+mj-lt"/>
              <a:buAutoNum type="arabicPeriod"/>
            </a:pPr>
            <a:r>
              <a:rPr lang="en-US" sz="2400" dirty="0" smtClean="0">
                <a:solidFill>
                  <a:srgbClr val="FFFF00"/>
                </a:solidFill>
              </a:rPr>
              <a:t>Makes duplicate copies of some genes.</a:t>
            </a:r>
          </a:p>
          <a:p>
            <a:pPr marL="514350" lvl="3" indent="-514350">
              <a:buFont typeface="+mj-lt"/>
              <a:buAutoNum type="arabicPeriod"/>
            </a:pPr>
            <a:r>
              <a:rPr lang="en-US" sz="2400" dirty="0" smtClean="0">
                <a:solidFill>
                  <a:srgbClr val="FFFF00"/>
                </a:solidFill>
              </a:rPr>
              <a:t>Stop or start certain genes’ transcription.</a:t>
            </a:r>
          </a:p>
          <a:p>
            <a:pPr marL="514350" lvl="3" indent="-514350">
              <a:buFont typeface="+mj-lt"/>
              <a:buAutoNum type="arabicPeriod"/>
            </a:pPr>
            <a:r>
              <a:rPr lang="en-US" sz="2400" dirty="0" smtClean="0">
                <a:solidFill>
                  <a:srgbClr val="FFFF00"/>
                </a:solidFill>
              </a:rPr>
              <a:t>Initiate “Nonsense” transcription.</a:t>
            </a:r>
          </a:p>
          <a:p>
            <a:pPr marL="514350" lvl="3" indent="-514350">
              <a:buFont typeface="+mj-lt"/>
              <a:buAutoNum type="arabicPeriod"/>
            </a:pPr>
            <a:r>
              <a:rPr lang="en-US" sz="2400" dirty="0" smtClean="0">
                <a:solidFill>
                  <a:srgbClr val="FFFF00"/>
                </a:solidFill>
              </a:rPr>
              <a:t>Cause breakage’s in chromosomes.</a:t>
            </a:r>
          </a:p>
          <a:p>
            <a:pPr marL="514350" lvl="3" indent="-514350">
              <a:buFont typeface="+mj-lt"/>
              <a:buAutoNum type="arabicPeriod"/>
            </a:pPr>
            <a:r>
              <a:rPr lang="en-US" sz="2400" dirty="0" smtClean="0">
                <a:solidFill>
                  <a:srgbClr val="FFFF00"/>
                </a:solidFill>
              </a:rPr>
              <a:t>Move genes and non-coding base pairs to other areas of the genome, </a:t>
            </a:r>
            <a:r>
              <a:rPr lang="en-US" sz="2400" u="sng" dirty="0" smtClean="0">
                <a:solidFill>
                  <a:srgbClr val="FFFF00"/>
                </a:solidFill>
              </a:rPr>
              <a:t>and /or cause them to be deleted altogether.</a:t>
            </a:r>
          </a:p>
          <a:p>
            <a:pPr marL="514350" lvl="3" indent="-514350">
              <a:buFont typeface="+mj-lt"/>
              <a:buAutoNum type="arabicPeriod"/>
            </a:pPr>
            <a:r>
              <a:rPr lang="en-US" sz="2400" dirty="0" smtClean="0">
                <a:solidFill>
                  <a:srgbClr val="FFFF00"/>
                </a:solidFill>
              </a:rPr>
              <a:t>“Flip genes”, insert themselves into genes, etc.   (Pseudogenes).</a:t>
            </a:r>
          </a:p>
          <a:p>
            <a:pPr marL="514350" lvl="3" indent="-514350">
              <a:buFont typeface="+mj-lt"/>
              <a:buAutoNum type="arabicPeriod"/>
            </a:pPr>
            <a:r>
              <a:rPr lang="en-US" sz="2400" dirty="0" smtClean="0">
                <a:solidFill>
                  <a:srgbClr val="FFFF00"/>
                </a:solidFill>
              </a:rPr>
              <a:t>Hijack control of the genes</a:t>
            </a:r>
          </a:p>
          <a:p>
            <a:pPr marL="514350" lvl="3" indent="-514350">
              <a:buFont typeface="+mj-lt"/>
              <a:buAutoNum type="arabicPeriod"/>
            </a:pPr>
            <a:endParaRPr lang="en-US" dirty="0" smtClean="0">
              <a:solidFill>
                <a:srgbClr val="FFFF00"/>
              </a:solidFill>
            </a:endParaRPr>
          </a:p>
          <a:p>
            <a:pPr marL="514350" lvl="3" indent="-514350">
              <a:buFont typeface="+mj-lt"/>
              <a:buAutoNum type="arabicPeriod"/>
            </a:pPr>
            <a:endParaRPr lang="en-US" dirty="0" smtClean="0">
              <a:solidFill>
                <a:srgbClr val="FFFF00"/>
              </a:solidFill>
            </a:endParaRPr>
          </a:p>
          <a:p>
            <a:pPr marL="514350" lvl="3" indent="-514350">
              <a:buFont typeface="+mj-lt"/>
              <a:buAutoNum type="arabicPeriod"/>
            </a:pPr>
            <a:endParaRPr lang="en-US" dirty="0" smtClean="0">
              <a:solidFill>
                <a:srgbClr val="FFFF00"/>
              </a:solidFill>
            </a:endParaRPr>
          </a:p>
          <a:p>
            <a:pPr marL="514350" indent="-514350">
              <a:buFont typeface="+mj-lt"/>
              <a:buAutoNum type="arabicPeriod"/>
            </a:pPr>
            <a:endParaRPr lang="en-US" sz="2000" dirty="0" smtClean="0">
              <a:solidFill>
                <a:srgbClr val="FFFF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247" descr="PPT247.png"/>
          <p:cNvPicPr>
            <a:picLocks noGrp="1" noChangeAspect="1"/>
          </p:cNvPicPr>
          <p:nvPr>
            <p:ph idx="1"/>
          </p:nvPr>
        </p:nvPicPr>
        <p:blipFill>
          <a:blip r:embed="rId2" cstate="print"/>
          <a:stretch>
            <a:fillRect/>
          </a:stretch>
        </p:blipFill>
        <p:spPr>
          <a:xfrm>
            <a:off x="838200" y="228600"/>
            <a:ext cx="7466667" cy="6057143"/>
          </a:xfrm>
        </p:spPr>
      </p:pic>
      <p:sp>
        <p:nvSpPr>
          <p:cNvPr id="5" name="TextBox 4"/>
          <p:cNvSpPr txBox="1"/>
          <p:nvPr/>
        </p:nvSpPr>
        <p:spPr>
          <a:xfrm>
            <a:off x="2438400" y="6477000"/>
            <a:ext cx="4419600" cy="307777"/>
          </a:xfrm>
          <a:prstGeom prst="rect">
            <a:avLst/>
          </a:prstGeom>
          <a:noFill/>
        </p:spPr>
        <p:txBody>
          <a:bodyPr wrap="square" rtlCol="0">
            <a:spAutoFit/>
          </a:bodyPr>
          <a:lstStyle/>
          <a:p>
            <a:pPr algn="ctr"/>
            <a:r>
              <a:rPr lang="en-US" sz="1400" dirty="0" smtClean="0">
                <a:solidFill>
                  <a:srgbClr val="FFFF00"/>
                </a:solidFill>
              </a:rPr>
              <a:t>Cell. Mol. Life Sci. (2009) 66:3727–3742</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chor="b">
            <a:normAutofit fontScale="90000"/>
          </a:bodyPr>
          <a:lstStyle/>
          <a:p>
            <a:r>
              <a:rPr lang="en-US" sz="4000" dirty="0" smtClean="0">
                <a:solidFill>
                  <a:srgbClr val="FFC000"/>
                </a:solidFill>
              </a:rPr>
              <a:t>What is the result of TE’s on the genome?</a:t>
            </a:r>
            <a:r>
              <a:rPr lang="en-US" dirty="0" smtClean="0"/>
              <a:t/>
            </a:r>
            <a:br>
              <a:rPr lang="en-US" dirty="0" smtClean="0"/>
            </a:br>
            <a:endParaRPr lang="en-US" dirty="0"/>
          </a:p>
        </p:txBody>
      </p:sp>
      <p:sp>
        <p:nvSpPr>
          <p:cNvPr id="3" name="Content Placeholder 2"/>
          <p:cNvSpPr>
            <a:spLocks noGrp="1"/>
          </p:cNvSpPr>
          <p:nvPr>
            <p:ph idx="1"/>
          </p:nvPr>
        </p:nvSpPr>
        <p:spPr>
          <a:xfrm>
            <a:off x="457200" y="1524000"/>
            <a:ext cx="8229600" cy="5181600"/>
          </a:xfrm>
        </p:spPr>
        <p:txBody>
          <a:bodyPr>
            <a:normAutofit/>
          </a:bodyPr>
          <a:lstStyle/>
          <a:p>
            <a:pPr marL="514350" indent="-514350">
              <a:buFont typeface="+mj-lt"/>
              <a:buAutoNum type="arabicPeriod"/>
            </a:pPr>
            <a:r>
              <a:rPr lang="en-US" dirty="0" smtClean="0">
                <a:solidFill>
                  <a:srgbClr val="FFFF00"/>
                </a:solidFill>
              </a:rPr>
              <a:t>Aging</a:t>
            </a:r>
          </a:p>
          <a:p>
            <a:pPr marL="514350" indent="-514350">
              <a:buFont typeface="+mj-lt"/>
              <a:buAutoNum type="arabicPeriod"/>
            </a:pPr>
            <a:r>
              <a:rPr lang="en-US" dirty="0" smtClean="0">
                <a:solidFill>
                  <a:srgbClr val="FFFF00"/>
                </a:solidFill>
              </a:rPr>
              <a:t>Death</a:t>
            </a:r>
          </a:p>
          <a:p>
            <a:pPr marL="514350" indent="-514350">
              <a:buFont typeface="+mj-lt"/>
              <a:buAutoNum type="arabicPeriod"/>
            </a:pPr>
            <a:r>
              <a:rPr lang="en-US" dirty="0" smtClean="0">
                <a:solidFill>
                  <a:srgbClr val="FFFF00"/>
                </a:solidFill>
              </a:rPr>
              <a:t>Cancer</a:t>
            </a:r>
          </a:p>
          <a:p>
            <a:pPr marL="514350" lvl="0" indent="-514350">
              <a:buFont typeface="+mj-lt"/>
              <a:buAutoNum type="arabicPeriod"/>
            </a:pPr>
            <a:r>
              <a:rPr lang="en-US" dirty="0" smtClean="0">
                <a:solidFill>
                  <a:srgbClr val="FFFF00"/>
                </a:solidFill>
              </a:rPr>
              <a:t>Genetic Diseases</a:t>
            </a:r>
          </a:p>
          <a:p>
            <a:pPr marL="514350" indent="-514350">
              <a:buFont typeface="+mj-lt"/>
              <a:buAutoNum type="arabicPeriod"/>
            </a:pPr>
            <a:r>
              <a:rPr lang="en-US" dirty="0" smtClean="0">
                <a:solidFill>
                  <a:srgbClr val="FFFF00"/>
                </a:solidFill>
              </a:rPr>
              <a:t>Autoimmune Diseases</a:t>
            </a:r>
          </a:p>
          <a:p>
            <a:pPr marL="514350" lvl="0" indent="-514350">
              <a:buFont typeface="+mj-lt"/>
              <a:buAutoNum type="arabicPeriod"/>
            </a:pPr>
            <a:r>
              <a:rPr lang="en-US" dirty="0" smtClean="0">
                <a:solidFill>
                  <a:srgbClr val="FFFF00"/>
                </a:solidFill>
              </a:rPr>
              <a:t>Endocrine Diseases</a:t>
            </a:r>
          </a:p>
          <a:p>
            <a:pPr marL="514350" lvl="0" indent="-514350">
              <a:buFont typeface="+mj-lt"/>
              <a:buAutoNum type="arabicPeriod"/>
            </a:pPr>
            <a:r>
              <a:rPr lang="en-US" dirty="0" smtClean="0">
                <a:solidFill>
                  <a:srgbClr val="FFFF00"/>
                </a:solidFill>
              </a:rPr>
              <a:t>Mental Illness</a:t>
            </a:r>
          </a:p>
          <a:p>
            <a:pPr marL="514350" lvl="0" indent="-514350">
              <a:buFont typeface="+mj-lt"/>
              <a:buAutoNum type="arabicPeriod"/>
            </a:pPr>
            <a:r>
              <a:rPr lang="en-US" dirty="0" smtClean="0">
                <a:solidFill>
                  <a:srgbClr val="FFFF00"/>
                </a:solidFill>
              </a:rPr>
              <a:t>“Selfish”  behavior</a:t>
            </a:r>
          </a:p>
          <a:p>
            <a:pPr marL="514350" indent="-514350">
              <a:buFont typeface="+mj-lt"/>
              <a:buAutoNum type="arabicPeriod"/>
            </a:pP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562600"/>
          </a:xfrm>
        </p:spPr>
        <p:txBody>
          <a:bodyPr>
            <a:normAutofit/>
          </a:bodyPr>
          <a:lstStyle/>
          <a:p>
            <a:pPr>
              <a:buNone/>
            </a:pPr>
            <a:r>
              <a:rPr lang="en-US" sz="2800" dirty="0" smtClean="0">
                <a:solidFill>
                  <a:srgbClr val="FFFF00"/>
                </a:solidFill>
              </a:rPr>
              <a:t>Another parable He put forth to them, saying: </a:t>
            </a:r>
            <a:r>
              <a:rPr lang="en-US" sz="2800" dirty="0" smtClean="0">
                <a:solidFill>
                  <a:srgbClr val="FF6600"/>
                </a:solidFill>
              </a:rPr>
              <a:t>"The kingdom of heaven is like a man who sowed good seed in his field; but while men slept, his enemy came and sowed tares among the wheat and went his way. But when the grain had sprouted and produced a crop, then the tares also appeared. So the servants of the owner came and said to him, 'Sir, did you not sow good seed in your field? How then does it have tares?' He said to them, 'An enemy has done this.' The servants said to him, 'Do you want us then to go and gather them up?' </a:t>
            </a:r>
          </a:p>
          <a:p>
            <a:pPr>
              <a:buNone/>
            </a:pPr>
            <a:r>
              <a:rPr lang="en-US" sz="2800" dirty="0" smtClean="0">
                <a:solidFill>
                  <a:srgbClr val="92D050"/>
                </a:solidFill>
              </a:rPr>
              <a:t>						(Mat 13:24-28)</a:t>
            </a:r>
          </a:p>
          <a:p>
            <a:endParaRPr lang="en-US" sz="2400" dirty="0" smtClean="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4906963"/>
          </a:xfrm>
        </p:spPr>
        <p:txBody>
          <a:bodyPr/>
          <a:lstStyle/>
          <a:p>
            <a:pPr>
              <a:buNone/>
            </a:pPr>
            <a:r>
              <a:rPr lang="en-US" dirty="0" smtClean="0">
                <a:solidFill>
                  <a:srgbClr val="FF6600"/>
                </a:solidFill>
              </a:rPr>
              <a:t>But he said, No; lest while you gather up the tares, you root up also the wheat with them.</a:t>
            </a:r>
          </a:p>
          <a:p>
            <a:pPr>
              <a:buNone/>
            </a:pPr>
            <a:r>
              <a:rPr lang="en-US" dirty="0" smtClean="0">
                <a:solidFill>
                  <a:srgbClr val="FF6600"/>
                </a:solidFill>
              </a:rPr>
              <a:t>Let both grow together until the harvest: and in the time of harvest I will say to the reapers, Gather you together first the tares, and bind them in bundles to burn them: but gather the wheat into my barn.</a:t>
            </a:r>
          </a:p>
          <a:p>
            <a:pPr>
              <a:buNone/>
            </a:pPr>
            <a:r>
              <a:rPr lang="en-US" dirty="0" smtClean="0">
                <a:solidFill>
                  <a:srgbClr val="92D050"/>
                </a:solidFill>
              </a:rPr>
              <a:t>					(Matthew 13:29-30 AKJV)</a:t>
            </a:r>
          </a:p>
          <a:p>
            <a:pPr>
              <a:buNone/>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BBC Order &amp; Disorder</a:t>
            </a:r>
            <a:endParaRPr lang="en-US" dirty="0">
              <a:solidFill>
                <a:srgbClr val="FFFF00"/>
              </a:solidFill>
            </a:endParaRPr>
          </a:p>
        </p:txBody>
      </p:sp>
      <p:pic>
        <p:nvPicPr>
          <p:cNvPr id="4" name="OAD Vid.wmv">
            <a:hlinkClick r:id="" action="ppaction://media"/>
          </p:cNvPr>
          <p:cNvPicPr>
            <a:picLocks noGrp="1" noRot="1" noChangeAspect="1"/>
          </p:cNvPicPr>
          <p:nvPr>
            <p:ph idx="1"/>
            <a:videoFile r:link="rId1"/>
          </p:nvPr>
        </p:nvPicPr>
        <p:blipFill>
          <a:blip r:embed="rId3" cstate="print"/>
          <a:stretch>
            <a:fillRect/>
          </a:stretch>
        </p:blipFill>
        <p:spPr>
          <a:xfrm>
            <a:off x="495300" y="1577975"/>
            <a:ext cx="81534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fullScrn="1">
              <p:cMediaNode vol="80000">
                <p:cTn id="12"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858962"/>
          </a:xfrm>
        </p:spPr>
        <p:txBody>
          <a:bodyPr>
            <a:normAutofit fontScale="90000"/>
          </a:bodyPr>
          <a:lstStyle/>
          <a:p>
            <a:r>
              <a:rPr lang="en-US" sz="3600" dirty="0" smtClean="0">
                <a:solidFill>
                  <a:srgbClr val="FFFF00"/>
                </a:solidFill>
              </a:rPr>
              <a:t>Each atom in your body is replaced every 7 years.</a:t>
            </a:r>
            <a:r>
              <a:rPr lang="en-US" dirty="0" smtClean="0"/>
              <a:t/>
            </a:r>
            <a:br>
              <a:rPr lang="en-US" dirty="0" smtClean="0"/>
            </a:br>
            <a:endParaRPr lang="en-US" dirty="0"/>
          </a:p>
        </p:txBody>
      </p:sp>
      <p:sp>
        <p:nvSpPr>
          <p:cNvPr id="3" name="Content Placeholder 2"/>
          <p:cNvSpPr>
            <a:spLocks noGrp="1"/>
          </p:cNvSpPr>
          <p:nvPr>
            <p:ph idx="1"/>
          </p:nvPr>
        </p:nvSpPr>
        <p:spPr>
          <a:xfrm>
            <a:off x="381000" y="1828800"/>
            <a:ext cx="8534400" cy="4800600"/>
          </a:xfrm>
        </p:spPr>
        <p:txBody>
          <a:bodyPr/>
          <a:lstStyle/>
          <a:p>
            <a:pPr>
              <a:buNone/>
            </a:pPr>
            <a:r>
              <a:rPr lang="en-US" dirty="0" smtClean="0">
                <a:solidFill>
                  <a:srgbClr val="FFFF00"/>
                </a:solidFill>
              </a:rPr>
              <a:t>Within each nerve cell the molecules are replaced approximately 10,000 times in a life span.  Yet, “you” remain “you” throughout the transitions.</a:t>
            </a:r>
          </a:p>
          <a:p>
            <a:pPr>
              <a:buNone/>
            </a:pPr>
            <a:endParaRPr lang="en-US" sz="2800" dirty="0" smtClean="0">
              <a:solidFill>
                <a:srgbClr val="FFFF00"/>
              </a:solidFill>
            </a:endParaRPr>
          </a:p>
          <a:p>
            <a:pPr>
              <a:buNone/>
            </a:pPr>
            <a:r>
              <a:rPr lang="en-US" dirty="0" smtClean="0">
                <a:solidFill>
                  <a:srgbClr val="FFFF00"/>
                </a:solidFill>
              </a:rPr>
              <a:t>Therefore, what determines “you”, is not the matter, but the “blueprint” that determines </a:t>
            </a:r>
            <a:r>
              <a:rPr lang="en-US" u="sng" dirty="0" smtClean="0">
                <a:solidFill>
                  <a:srgbClr val="FFFF00"/>
                </a:solidFill>
              </a:rPr>
              <a:t>how</a:t>
            </a:r>
            <a:r>
              <a:rPr lang="en-US" dirty="0" smtClean="0">
                <a:solidFill>
                  <a:srgbClr val="FFFF00"/>
                </a:solidFill>
              </a:rPr>
              <a:t> the matter is arranged.</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BE" descr="PPTBE.png"/>
          <p:cNvPicPr>
            <a:picLocks noGrp="1" noChangeAspect="1"/>
          </p:cNvPicPr>
          <p:nvPr>
            <p:ph idx="1"/>
          </p:nvPr>
        </p:nvPicPr>
        <p:blipFill>
          <a:blip r:embed="rId2" cstate="print"/>
          <a:stretch>
            <a:fillRect/>
          </a:stretch>
        </p:blipFill>
        <p:spPr>
          <a:xfrm>
            <a:off x="1524000" y="304800"/>
            <a:ext cx="5838096" cy="2800000"/>
          </a:xfrm>
        </p:spPr>
      </p:pic>
      <p:pic>
        <p:nvPicPr>
          <p:cNvPr id="5" name="Snagit_PPTC0" descr="PPTC0.png"/>
          <p:cNvPicPr>
            <a:picLocks noChangeAspect="1"/>
          </p:cNvPicPr>
          <p:nvPr/>
        </p:nvPicPr>
        <p:blipFill>
          <a:blip r:embed="rId3" cstate="print"/>
          <a:stretch>
            <a:fillRect/>
          </a:stretch>
        </p:blipFill>
        <p:spPr>
          <a:xfrm>
            <a:off x="2286000" y="3124200"/>
            <a:ext cx="4466667" cy="32666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US" dirty="0" smtClean="0">
                <a:solidFill>
                  <a:srgbClr val="FFC000"/>
                </a:solidFill>
              </a:rPr>
              <a:t>Informational “blueprint” for human beings = Genome</a:t>
            </a:r>
            <a:r>
              <a:rPr lang="en-US" dirty="0" smtClean="0"/>
              <a:t/>
            </a:r>
            <a:br>
              <a:rPr lang="en-US" dirty="0" smtClean="0"/>
            </a:br>
            <a:endParaRPr lang="en-US" dirty="0">
              <a:solidFill>
                <a:srgbClr val="FFC000"/>
              </a:solidFill>
            </a:endParaRPr>
          </a:p>
        </p:txBody>
      </p:sp>
      <p:sp>
        <p:nvSpPr>
          <p:cNvPr id="3" name="Content Placeholder 2"/>
          <p:cNvSpPr>
            <a:spLocks noGrp="1"/>
          </p:cNvSpPr>
          <p:nvPr>
            <p:ph idx="1"/>
          </p:nvPr>
        </p:nvSpPr>
        <p:spPr>
          <a:xfrm>
            <a:off x="457200" y="3352800"/>
            <a:ext cx="8229600" cy="2773363"/>
          </a:xfrm>
        </p:spPr>
        <p:txBody>
          <a:bodyPr>
            <a:normAutofit/>
          </a:bodyPr>
          <a:lstStyle/>
          <a:p>
            <a:pPr>
              <a:buNone/>
            </a:pPr>
            <a:r>
              <a:rPr lang="en-US" sz="4000" dirty="0" smtClean="0">
                <a:solidFill>
                  <a:srgbClr val="FFFF00"/>
                </a:solidFill>
              </a:rPr>
              <a:t>Most complex and incredibly powerful information system known</a:t>
            </a:r>
          </a:p>
          <a:p>
            <a:endParaRPr lang="en-US" sz="4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et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Trusted format</Template>
  <TotalTime>1059</TotalTime>
  <Words>1309</Words>
  <Application>Microsoft Office PowerPoint</Application>
  <PresentationFormat>On-screen Show (4:3)</PresentationFormat>
  <Paragraphs>126</Paragraphs>
  <Slides>60</Slides>
  <Notes>2</Notes>
  <HiddenSlides>0</HiddenSlides>
  <MMClips>2</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Diet Talk</vt:lpstr>
      <vt:lpstr>LECTURE TWO </vt:lpstr>
      <vt:lpstr>Slide 2</vt:lpstr>
      <vt:lpstr>Slide 3</vt:lpstr>
      <vt:lpstr>Smallest to Biggest</vt:lpstr>
      <vt:lpstr>INFORMATION THEORY </vt:lpstr>
      <vt:lpstr>BBC Order &amp; Disorder</vt:lpstr>
      <vt:lpstr>Each atom in your body is replaced every 7 years. </vt:lpstr>
      <vt:lpstr>Slide 8</vt:lpstr>
      <vt:lpstr>Informational “blueprint” for human beings = Genome </vt:lpstr>
      <vt:lpstr>THE WAR</vt:lpstr>
      <vt:lpstr>Slide 11</vt:lpstr>
      <vt:lpstr>Slide 12</vt:lpstr>
      <vt:lpstr>Originally this DNA was called “Junk DNA”, or “Silent DNA”.  Today there a number of names for this DNA, in this lecture we will use: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The Cell Fights Back</vt:lpstr>
      <vt:lpstr>Slide 35</vt:lpstr>
      <vt:lpstr>Slide 36</vt:lpstr>
      <vt:lpstr>Slide 37</vt:lpstr>
      <vt:lpstr>Heterochromatin</vt:lpstr>
      <vt:lpstr>My transgression is sealed up in a bag, and thou sewest up mine iniquity.     (Job 14:17 KJV)</vt:lpstr>
      <vt:lpstr>Slide 40</vt:lpstr>
      <vt:lpstr>Slide 41</vt:lpstr>
      <vt:lpstr>Slide 42</vt:lpstr>
      <vt:lpstr>VIRUSES</vt:lpstr>
      <vt:lpstr>Slide 44</vt:lpstr>
      <vt:lpstr>Slide 45</vt:lpstr>
      <vt:lpstr>Slide 46</vt:lpstr>
      <vt:lpstr>Slide 47</vt:lpstr>
      <vt:lpstr>TOXIN/ANTITOXIN MODULE</vt:lpstr>
      <vt:lpstr>They that see thee shall narrowly look upon thee, and consider thee, saying, Is this the man that made the earth to tremble, that did shake kingdoms; That made the world as a wilderness, and destroyed the cities thereof; that opened not the house of his prisoners?        (Isa 14:16-17)</vt:lpstr>
      <vt:lpstr>Slide 50</vt:lpstr>
      <vt:lpstr>Slide 51</vt:lpstr>
      <vt:lpstr>Genetic Engineering</vt:lpstr>
      <vt:lpstr>Slide 53</vt:lpstr>
      <vt:lpstr>How do TE’s affect the host genome?</vt:lpstr>
      <vt:lpstr>Slide 55</vt:lpstr>
      <vt:lpstr>What is the result of TE’s on the genome? </vt:lpstr>
      <vt:lpstr>Slide 57</vt:lpstr>
      <vt:lpstr>Slide 58</vt:lpstr>
      <vt:lpstr>Slide 59</vt:lpstr>
      <vt:lpstr>Slide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MWeb</dc:creator>
  <cp:lastModifiedBy>MWeb</cp:lastModifiedBy>
  <cp:revision>103</cp:revision>
  <dcterms:created xsi:type="dcterms:W3CDTF">2013-08-22T20:04:06Z</dcterms:created>
  <dcterms:modified xsi:type="dcterms:W3CDTF">2013-09-28T12:49:59Z</dcterms:modified>
</cp:coreProperties>
</file>